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2" r:id="rId17"/>
    <p:sldId id="274" r:id="rId18"/>
    <p:sldId id="258" r:id="rId19"/>
    <p:sldId id="259" r:id="rId2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4" userDrawn="1">
          <p15:clr>
            <a:srgbClr val="A4A3A4"/>
          </p15:clr>
        </p15:guide>
        <p15:guide id="2" pos="476" userDrawn="1">
          <p15:clr>
            <a:srgbClr val="A4A3A4"/>
          </p15:clr>
        </p15:guide>
        <p15:guide id="3" pos="5397" userDrawn="1">
          <p15:clr>
            <a:srgbClr val="A4A3A4"/>
          </p15:clr>
        </p15:guide>
        <p15:guide id="4" pos="68" userDrawn="1">
          <p15:clr>
            <a:srgbClr val="A4A3A4"/>
          </p15:clr>
        </p15:guide>
        <p15:guide id="5" orient="horz" pos="4110" userDrawn="1">
          <p15:clr>
            <a:srgbClr val="A4A3A4"/>
          </p15:clr>
        </p15:guide>
        <p15:guide id="6" pos="396">
          <p15:clr>
            <a:srgbClr val="A4A3A4"/>
          </p15:clr>
        </p15:guide>
        <p15:guide id="7" orient="horz" pos="227">
          <p15:clr>
            <a:srgbClr val="A4A3A4"/>
          </p15:clr>
        </p15:guide>
        <p15:guide id="8" pos="227">
          <p15:clr>
            <a:srgbClr val="A4A3A4"/>
          </p15:clr>
        </p15:guide>
        <p15:guide id="9" orient="horz" pos="870">
          <p15:clr>
            <a:srgbClr val="A4A3A4"/>
          </p15:clr>
        </p15:guide>
        <p15:guide id="10" orient="horz" pos="527">
          <p15:clr>
            <a:srgbClr val="A4A3A4"/>
          </p15:clr>
        </p15:guide>
        <p15:guide id="11" pos="1974">
          <p15:clr>
            <a:srgbClr val="A4A3A4"/>
          </p15:clr>
        </p15:guide>
        <p15:guide id="12" pos="1911">
          <p15:clr>
            <a:srgbClr val="A4A3A4"/>
          </p15:clr>
        </p15:guide>
        <p15:guide id="13" pos="3650">
          <p15:clr>
            <a:srgbClr val="A4A3A4"/>
          </p15:clr>
        </p15:guide>
        <p15:guide id="14" pos="3716">
          <p15:clr>
            <a:srgbClr val="A4A3A4"/>
          </p15:clr>
        </p15:guide>
        <p15:guide id="15" pos="5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9DD1"/>
    <a:srgbClr val="4A66AC"/>
    <a:srgbClr val="FF3399"/>
    <a:srgbClr val="7F8F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82" autoAdjust="0"/>
    <p:restoredTop sz="94650" autoAdjust="0"/>
  </p:normalViewPr>
  <p:slideViewPr>
    <p:cSldViewPr snapToGrid="0" snapToObjects="1">
      <p:cViewPr varScale="1">
        <p:scale>
          <a:sx n="114" d="100"/>
          <a:sy n="114" d="100"/>
        </p:scale>
        <p:origin x="1176" y="84"/>
      </p:cViewPr>
      <p:guideLst>
        <p:guide orient="horz" pos="414"/>
        <p:guide pos="476"/>
        <p:guide pos="5397"/>
        <p:guide pos="68"/>
        <p:guide orient="horz" pos="4110"/>
        <p:guide pos="396"/>
        <p:guide orient="horz" pos="227"/>
        <p:guide pos="227"/>
        <p:guide orient="horz" pos="870"/>
        <p:guide orient="horz" pos="527"/>
        <p:guide pos="1974"/>
        <p:guide pos="1911"/>
        <p:guide pos="3650"/>
        <p:guide pos="3716"/>
        <p:guide pos="50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02" d="100"/>
          <a:sy n="102" d="100"/>
        </p:scale>
        <p:origin x="271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D0767-0781-4977-AED1-033CE9316952}" type="datetimeFigureOut">
              <a:rPr lang="de-DE" smtClean="0"/>
              <a:t>15.07.2019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5500D-9C77-4626-8EB3-2215433864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05106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D3228-A0FA-405A-A923-C9E7B05419A5}" type="datetimeFigureOut">
              <a:rPr lang="de-DE" smtClean="0"/>
              <a:pPr/>
              <a:t>15.07.2019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75026-6637-46D8-A917-E9BF1E1336C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353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75026-6637-46D8-A917-E9BF1E1336CD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7228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35" y="2776636"/>
            <a:ext cx="6966551" cy="127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4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68" y="2547194"/>
            <a:ext cx="8207346" cy="1899938"/>
          </a:xfrm>
          <a:prstGeom prst="rect">
            <a:avLst/>
          </a:prstGeom>
        </p:spPr>
      </p:pic>
      <p:sp>
        <p:nvSpPr>
          <p:cNvPr id="25" name="Subtitle 2"/>
          <p:cNvSpPr txBox="1">
            <a:spLocks/>
          </p:cNvSpPr>
          <p:nvPr userDrawn="1"/>
        </p:nvSpPr>
        <p:spPr>
          <a:xfrm>
            <a:off x="337112" y="2065315"/>
            <a:ext cx="8216073" cy="37344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cap="none" dirty="0">
              <a:solidFill>
                <a:srgbClr val="629DD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hteck 1"/>
          <p:cNvSpPr/>
          <p:nvPr userDrawn="1"/>
        </p:nvSpPr>
        <p:spPr>
          <a:xfrm>
            <a:off x="242810" y="1436930"/>
            <a:ext cx="90463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4A66A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new generation – the UMG PRO series</a:t>
            </a:r>
            <a:endParaRPr lang="de-DE" sz="2800" dirty="0"/>
          </a:p>
        </p:txBody>
      </p:sp>
      <p:sp>
        <p:nvSpPr>
          <p:cNvPr id="6" name="Rechteck 5"/>
          <p:cNvSpPr/>
          <p:nvPr userDrawn="1"/>
        </p:nvSpPr>
        <p:spPr>
          <a:xfrm>
            <a:off x="242810" y="200803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 err="1">
                <a:solidFill>
                  <a:srgbClr val="629D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Latest</a:t>
            </a:r>
            <a:r>
              <a:rPr lang="de-DE" sz="1400" dirty="0">
                <a:solidFill>
                  <a:srgbClr val="629D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400" dirty="0" err="1">
                <a:solidFill>
                  <a:srgbClr val="629D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technology</a:t>
            </a:r>
            <a:r>
              <a:rPr lang="de-DE" sz="1400" dirty="0">
                <a:solidFill>
                  <a:srgbClr val="629D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de-DE" sz="1400" dirty="0" err="1">
                <a:solidFill>
                  <a:srgbClr val="629D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functional</a:t>
            </a:r>
            <a:r>
              <a:rPr lang="de-DE" sz="1400" dirty="0">
                <a:solidFill>
                  <a:srgbClr val="629D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design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904" y="3053326"/>
            <a:ext cx="4195057" cy="4511709"/>
          </a:xfrm>
          <a:prstGeom prst="rect">
            <a:avLst/>
          </a:prstGeom>
        </p:spPr>
      </p:pic>
      <p:sp>
        <p:nvSpPr>
          <p:cNvPr id="14" name="Rectangle 8"/>
          <p:cNvSpPr/>
          <p:nvPr userDrawn="1"/>
        </p:nvSpPr>
        <p:spPr>
          <a:xfrm>
            <a:off x="360000" y="360000"/>
            <a:ext cx="2988000" cy="72000"/>
          </a:xfrm>
          <a:prstGeom prst="rect">
            <a:avLst/>
          </a:prstGeom>
          <a:solidFill>
            <a:srgbClr val="4A66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0"/>
          <p:cNvSpPr/>
          <p:nvPr userDrawn="1"/>
        </p:nvSpPr>
        <p:spPr>
          <a:xfrm>
            <a:off x="3528000" y="360000"/>
            <a:ext cx="2988000" cy="72000"/>
          </a:xfrm>
          <a:prstGeom prst="rect">
            <a:avLst/>
          </a:prstGeom>
          <a:solidFill>
            <a:srgbClr val="629D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32" y="6217590"/>
            <a:ext cx="947272" cy="426804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171" y="112485"/>
            <a:ext cx="1897379" cy="348408"/>
          </a:xfrm>
          <a:prstGeom prst="rect">
            <a:avLst/>
          </a:prstGeom>
        </p:spPr>
      </p:pic>
      <p:sp>
        <p:nvSpPr>
          <p:cNvPr id="26" name="Textfeld 25"/>
          <p:cNvSpPr txBox="1"/>
          <p:nvPr userDrawn="1"/>
        </p:nvSpPr>
        <p:spPr>
          <a:xfrm>
            <a:off x="5830539" y="6443619"/>
            <a:ext cx="31310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Smart </a:t>
            </a:r>
            <a:r>
              <a:rPr lang="de-DE" sz="10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</a:t>
            </a:r>
            <a:r>
              <a:rPr lang="de-DE" sz="10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Power Quality Solutions</a:t>
            </a:r>
          </a:p>
        </p:txBody>
      </p:sp>
      <p:cxnSp>
        <p:nvCxnSpPr>
          <p:cNvPr id="27" name="Gerade Verbindung 26"/>
          <p:cNvCxnSpPr/>
          <p:nvPr userDrawn="1"/>
        </p:nvCxnSpPr>
        <p:spPr>
          <a:xfrm>
            <a:off x="1362075" y="6615819"/>
            <a:ext cx="4458934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240540" y="564060"/>
            <a:ext cx="7886700" cy="36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800" b="1">
                <a:solidFill>
                  <a:srgbClr val="4A66A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Headline durch Klicken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247906" y="1296000"/>
            <a:ext cx="7886700" cy="431314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600" b="1" baseline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Subheadline durch Klicken bearbeiten</a:t>
            </a:r>
          </a:p>
          <a:p>
            <a:pPr lvl="0"/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idx="10" hasCustomPrompt="1"/>
          </p:nvPr>
        </p:nvSpPr>
        <p:spPr>
          <a:xfrm>
            <a:off x="240286" y="1836000"/>
            <a:ext cx="7886700" cy="1500187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600" b="0" baseline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Bullet </a:t>
            </a:r>
            <a:r>
              <a:rPr lang="de-DE" dirty="0" err="1"/>
              <a:t>points</a:t>
            </a:r>
            <a:r>
              <a:rPr lang="de-DE" dirty="0"/>
              <a:t> durch Klicken bearbeiten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idx="11" hasCustomPrompt="1"/>
          </p:nvPr>
        </p:nvSpPr>
        <p:spPr>
          <a:xfrm>
            <a:off x="254940" y="4139789"/>
            <a:ext cx="7886700" cy="431314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200" b="0" baseline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Bildunterschrift durch Klicken bearbeiten</a:t>
            </a:r>
          </a:p>
        </p:txBody>
      </p:sp>
      <p:sp>
        <p:nvSpPr>
          <p:cNvPr id="15" name="Textfeld 14"/>
          <p:cNvSpPr txBox="1"/>
          <p:nvPr userDrawn="1"/>
        </p:nvSpPr>
        <p:spPr>
          <a:xfrm>
            <a:off x="257034" y="6632127"/>
            <a:ext cx="16321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b="1" noProof="0" dirty="0">
                <a:latin typeface="Verdana" panose="020B0604030504040204" pitchFamily="34" charset="0"/>
                <a:cs typeface="Verdana" panose="020B0604030504040204" pitchFamily="34" charset="0"/>
                <a:sym typeface="Arial" charset="0"/>
              </a:rPr>
              <a:t>© </a:t>
            </a:r>
            <a:r>
              <a:rPr lang="de-DE" sz="600" noProof="0" dirty="0" err="1">
                <a:latin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de-DE" sz="600" noProof="0" dirty="0">
                <a:latin typeface="Verdana" panose="020B0604030504040204" pitchFamily="34" charset="0"/>
                <a:cs typeface="Verdana" panose="020B0604030504040204" pitchFamily="34" charset="0"/>
              </a:rPr>
              <a:t> Janitza electronics GmbH, 2017</a:t>
            </a:r>
          </a:p>
        </p:txBody>
      </p:sp>
      <p:sp>
        <p:nvSpPr>
          <p:cNvPr id="17" name="Rectangle 8"/>
          <p:cNvSpPr/>
          <p:nvPr userDrawn="1"/>
        </p:nvSpPr>
        <p:spPr>
          <a:xfrm>
            <a:off x="360000" y="360000"/>
            <a:ext cx="2988000" cy="72000"/>
          </a:xfrm>
          <a:prstGeom prst="rect">
            <a:avLst/>
          </a:prstGeom>
          <a:solidFill>
            <a:srgbClr val="4A66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10"/>
          <p:cNvSpPr/>
          <p:nvPr userDrawn="1"/>
        </p:nvSpPr>
        <p:spPr>
          <a:xfrm>
            <a:off x="3528000" y="360000"/>
            <a:ext cx="2988000" cy="72000"/>
          </a:xfrm>
          <a:prstGeom prst="rect">
            <a:avLst/>
          </a:prstGeom>
          <a:solidFill>
            <a:srgbClr val="629D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32" y="6217590"/>
            <a:ext cx="947272" cy="426804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171" y="112485"/>
            <a:ext cx="1897379" cy="348408"/>
          </a:xfrm>
          <a:prstGeom prst="rect">
            <a:avLst/>
          </a:prstGeom>
        </p:spPr>
      </p:pic>
      <p:sp>
        <p:nvSpPr>
          <p:cNvPr id="25" name="Textfeld 24"/>
          <p:cNvSpPr txBox="1"/>
          <p:nvPr userDrawn="1"/>
        </p:nvSpPr>
        <p:spPr>
          <a:xfrm>
            <a:off x="5830539" y="6443619"/>
            <a:ext cx="31310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Smart </a:t>
            </a:r>
            <a:r>
              <a:rPr lang="de-DE" sz="10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</a:t>
            </a:r>
            <a:r>
              <a:rPr lang="de-DE" sz="10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Power Quality Solutions</a:t>
            </a:r>
          </a:p>
        </p:txBody>
      </p:sp>
      <p:cxnSp>
        <p:nvCxnSpPr>
          <p:cNvPr id="26" name="Gerade Verbindung 25"/>
          <p:cNvCxnSpPr/>
          <p:nvPr userDrawn="1"/>
        </p:nvCxnSpPr>
        <p:spPr>
          <a:xfrm>
            <a:off x="1362075" y="6615819"/>
            <a:ext cx="4458934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43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4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240540" y="564060"/>
            <a:ext cx="7886700" cy="36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800" b="1">
                <a:solidFill>
                  <a:srgbClr val="4A66AC"/>
                </a:solidFill>
                <a:latin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b="1" dirty="0">
                <a:latin typeface="Arial"/>
                <a:cs typeface="Arial"/>
              </a:rPr>
              <a:t>Impressum</a:t>
            </a:r>
          </a:p>
        </p:txBody>
      </p:sp>
      <p:sp>
        <p:nvSpPr>
          <p:cNvPr id="15" name="Rechteck 14"/>
          <p:cNvSpPr/>
          <p:nvPr userDrawn="1"/>
        </p:nvSpPr>
        <p:spPr>
          <a:xfrm>
            <a:off x="261627" y="1311265"/>
            <a:ext cx="80750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Copyright, responsibility and liability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endParaRPr lang="en-US" sz="1200" dirty="0">
              <a:solidFill>
                <a:schemeClr val="tx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© All rights reserved. Duplication may be carried out after expressed written permission of </a:t>
            </a:r>
            <a:r>
              <a:rPr lang="en-US" sz="1200" dirty="0" err="1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Janitza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electronics GmbH only. No liability can be assumed for correctness and completeness. In no case, there is a reliability for damage, which can occur using the retrieved information. 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endParaRPr lang="en-US" sz="1200" dirty="0">
              <a:solidFill>
                <a:schemeClr val="tx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Rechteck 16"/>
          <p:cNvSpPr/>
          <p:nvPr userDrawn="1"/>
        </p:nvSpPr>
        <p:spPr>
          <a:xfrm>
            <a:off x="254593" y="4152367"/>
            <a:ext cx="807500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000" b="0" dirty="0" err="1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Janitza</a:t>
            </a:r>
            <a:r>
              <a:rPr lang="en-US" sz="1000" b="0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electronics GmbH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000" b="0" dirty="0" err="1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Vor</a:t>
            </a:r>
            <a:r>
              <a:rPr lang="en-US" sz="1000" b="0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="0" dirty="0" err="1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dem</a:t>
            </a:r>
            <a:r>
              <a:rPr lang="en-US" sz="1000" b="0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="0" dirty="0" err="1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Polstück</a:t>
            </a:r>
            <a:r>
              <a:rPr lang="en-US" sz="1000" b="0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6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000" b="0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D-35633</a:t>
            </a:r>
            <a:r>
              <a:rPr lang="en-US" sz="1000" b="0" baseline="0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="0" baseline="0" dirty="0" err="1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Lahnau</a:t>
            </a:r>
            <a:endParaRPr lang="en-US" sz="1000" b="0" baseline="0" dirty="0">
              <a:solidFill>
                <a:schemeClr val="tx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000" b="0" baseline="0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Germany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endParaRPr lang="en-US" sz="1000" b="0" baseline="0" dirty="0">
              <a:solidFill>
                <a:schemeClr val="tx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000" b="0" baseline="0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Phone: +49 (64 41) 96 42-0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000" b="0" baseline="0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Fax: +49 (64 41) 96 42-30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000" b="0" baseline="0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info@janitza.com 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000" b="0" baseline="0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www.janitza.com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endParaRPr lang="en-US" sz="1000" b="0" dirty="0">
              <a:solidFill>
                <a:schemeClr val="tx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feld 21"/>
          <p:cNvSpPr txBox="1"/>
          <p:nvPr userDrawn="1"/>
        </p:nvSpPr>
        <p:spPr>
          <a:xfrm>
            <a:off x="257034" y="6632127"/>
            <a:ext cx="16321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b="1" noProof="0" dirty="0">
                <a:latin typeface="Verdana" panose="020B0604030504040204" pitchFamily="34" charset="0"/>
                <a:cs typeface="Verdana" panose="020B0604030504040204" pitchFamily="34" charset="0"/>
                <a:sym typeface="Arial" charset="0"/>
              </a:rPr>
              <a:t>© </a:t>
            </a:r>
            <a:r>
              <a:rPr lang="de-DE" sz="600" noProof="0" dirty="0" err="1">
                <a:latin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de-DE" sz="600" noProof="0" dirty="0">
                <a:latin typeface="Verdana" panose="020B0604030504040204" pitchFamily="34" charset="0"/>
                <a:cs typeface="Verdana" panose="020B0604030504040204" pitchFamily="34" charset="0"/>
              </a:rPr>
              <a:t> Janitza </a:t>
            </a:r>
            <a:r>
              <a:rPr lang="de-DE" sz="600" noProof="0" dirty="0" err="1">
                <a:latin typeface="Verdana" panose="020B0604030504040204" pitchFamily="34" charset="0"/>
                <a:cs typeface="Verdana" panose="020B0604030504040204" pitchFamily="34" charset="0"/>
              </a:rPr>
              <a:t>electronics</a:t>
            </a:r>
            <a:r>
              <a:rPr lang="de-DE" sz="600" noProof="0" dirty="0">
                <a:latin typeface="Verdana" panose="020B0604030504040204" pitchFamily="34" charset="0"/>
                <a:cs typeface="Verdana" panose="020B0604030504040204" pitchFamily="34" charset="0"/>
              </a:rPr>
              <a:t> GmbH,</a:t>
            </a:r>
            <a:r>
              <a:rPr lang="de-DE" sz="600" baseline="0" noProof="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600" noProof="0" dirty="0">
                <a:latin typeface="Verdana" panose="020B0604030504040204" pitchFamily="34" charset="0"/>
                <a:cs typeface="Verdana" panose="020B0604030504040204" pitchFamily="34" charset="0"/>
              </a:rPr>
              <a:t>2017</a:t>
            </a:r>
          </a:p>
        </p:txBody>
      </p:sp>
      <p:sp>
        <p:nvSpPr>
          <p:cNvPr id="12" name="Rectangle 8"/>
          <p:cNvSpPr/>
          <p:nvPr userDrawn="1"/>
        </p:nvSpPr>
        <p:spPr>
          <a:xfrm>
            <a:off x="360000" y="360000"/>
            <a:ext cx="2988000" cy="72000"/>
          </a:xfrm>
          <a:prstGeom prst="rect">
            <a:avLst/>
          </a:prstGeom>
          <a:solidFill>
            <a:srgbClr val="4A66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0"/>
          <p:cNvSpPr/>
          <p:nvPr userDrawn="1"/>
        </p:nvSpPr>
        <p:spPr>
          <a:xfrm>
            <a:off x="3528000" y="360000"/>
            <a:ext cx="2988000" cy="72000"/>
          </a:xfrm>
          <a:prstGeom prst="rect">
            <a:avLst/>
          </a:prstGeom>
          <a:solidFill>
            <a:srgbClr val="629D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32" y="6217590"/>
            <a:ext cx="947272" cy="426804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171" y="112485"/>
            <a:ext cx="1897379" cy="348408"/>
          </a:xfrm>
          <a:prstGeom prst="rect">
            <a:avLst/>
          </a:prstGeom>
        </p:spPr>
      </p:pic>
      <p:sp>
        <p:nvSpPr>
          <p:cNvPr id="24" name="Textfeld 23"/>
          <p:cNvSpPr txBox="1"/>
          <p:nvPr userDrawn="1"/>
        </p:nvSpPr>
        <p:spPr>
          <a:xfrm>
            <a:off x="5830539" y="6443619"/>
            <a:ext cx="31310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Smart </a:t>
            </a:r>
            <a:r>
              <a:rPr lang="de-DE" sz="10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</a:t>
            </a:r>
            <a:r>
              <a:rPr lang="de-DE" sz="10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Power Quality Solutions</a:t>
            </a:r>
          </a:p>
        </p:txBody>
      </p:sp>
      <p:cxnSp>
        <p:nvCxnSpPr>
          <p:cNvPr id="25" name="Gerade Verbindung 24"/>
          <p:cNvCxnSpPr/>
          <p:nvPr userDrawn="1"/>
        </p:nvCxnSpPr>
        <p:spPr>
          <a:xfrm>
            <a:off x="1362075" y="6615819"/>
            <a:ext cx="4458934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73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" t="8345" r="-1705" b="7212"/>
          <a:stretch/>
        </p:blipFill>
        <p:spPr>
          <a:xfrm>
            <a:off x="0" y="604248"/>
            <a:ext cx="9144000" cy="553100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257034" y="6632127"/>
            <a:ext cx="16321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b="1" noProof="0" dirty="0">
                <a:latin typeface="Verdana" panose="020B0604030504040204" pitchFamily="34" charset="0"/>
                <a:cs typeface="Verdana" panose="020B0604030504040204" pitchFamily="34" charset="0"/>
                <a:sym typeface="Arial" charset="0"/>
              </a:rPr>
              <a:t>© </a:t>
            </a:r>
            <a:r>
              <a:rPr lang="de-DE" sz="600" noProof="0" dirty="0" err="1">
                <a:latin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de-DE" sz="600" noProof="0" dirty="0">
                <a:latin typeface="Verdana" panose="020B0604030504040204" pitchFamily="34" charset="0"/>
                <a:cs typeface="Verdana" panose="020B0604030504040204" pitchFamily="34" charset="0"/>
              </a:rPr>
              <a:t> Janitza electronics GmbH, 2017</a:t>
            </a:r>
          </a:p>
        </p:txBody>
      </p:sp>
      <p:sp>
        <p:nvSpPr>
          <p:cNvPr id="10" name="Rectangle 8"/>
          <p:cNvSpPr/>
          <p:nvPr userDrawn="1"/>
        </p:nvSpPr>
        <p:spPr>
          <a:xfrm>
            <a:off x="360000" y="360000"/>
            <a:ext cx="2988000" cy="72000"/>
          </a:xfrm>
          <a:prstGeom prst="rect">
            <a:avLst/>
          </a:prstGeom>
          <a:solidFill>
            <a:srgbClr val="4A66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3528000" y="360000"/>
            <a:ext cx="2988000" cy="72000"/>
          </a:xfrm>
          <a:prstGeom prst="rect">
            <a:avLst/>
          </a:prstGeom>
          <a:solidFill>
            <a:srgbClr val="629D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32" y="6217590"/>
            <a:ext cx="947272" cy="42680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171" y="112485"/>
            <a:ext cx="1897379" cy="348408"/>
          </a:xfrm>
          <a:prstGeom prst="rect">
            <a:avLst/>
          </a:prstGeom>
        </p:spPr>
      </p:pic>
      <p:sp>
        <p:nvSpPr>
          <p:cNvPr id="14" name="Textfeld 13"/>
          <p:cNvSpPr txBox="1"/>
          <p:nvPr userDrawn="1"/>
        </p:nvSpPr>
        <p:spPr>
          <a:xfrm>
            <a:off x="5830539" y="6443619"/>
            <a:ext cx="31310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Smart </a:t>
            </a:r>
            <a:r>
              <a:rPr lang="de-DE" sz="10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</a:t>
            </a:r>
            <a:r>
              <a:rPr lang="de-DE" sz="10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Power Quality Solutions</a:t>
            </a:r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1362075" y="6615819"/>
            <a:ext cx="4458934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06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 userDrawn="1"/>
        </p:nvSpPr>
        <p:spPr>
          <a:xfrm>
            <a:off x="0" y="2995285"/>
            <a:ext cx="91439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ctr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5000" b="1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www.janitza.de</a:t>
            </a:r>
            <a:endParaRPr lang="en-US" sz="5000" dirty="0">
              <a:solidFill>
                <a:schemeClr val="tx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28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49" r:id="rId2"/>
    <p:sldLayoutId id="2147483705" r:id="rId3"/>
    <p:sldLayoutId id="2147483706" r:id="rId4"/>
    <p:sldLayoutId id="2147483709" r:id="rId5"/>
    <p:sldLayoutId id="214748370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49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UMG 509-PRO &amp; UMG 512-PRO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47906" y="1295999"/>
            <a:ext cx="7886700" cy="681081"/>
          </a:xfrm>
        </p:spPr>
        <p:txBody>
          <a:bodyPr/>
          <a:lstStyle/>
          <a:p>
            <a:r>
              <a:rPr lang="de-DE" dirty="0" err="1"/>
              <a:t>Multifunctional</a:t>
            </a:r>
            <a:r>
              <a:rPr lang="de-DE" dirty="0"/>
              <a:t> power </a:t>
            </a:r>
            <a:r>
              <a:rPr lang="de-DE" dirty="0" err="1"/>
              <a:t>quality</a:t>
            </a:r>
            <a:r>
              <a:rPr lang="de-DE" dirty="0"/>
              <a:t> </a:t>
            </a:r>
            <a:r>
              <a:rPr lang="de-DE" dirty="0" err="1"/>
              <a:t>analysers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residual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monitoring</a:t>
            </a:r>
            <a:endParaRPr lang="de-DE" dirty="0"/>
          </a:p>
          <a:p>
            <a:endParaRPr lang="en-US" dirty="0"/>
          </a:p>
        </p:txBody>
      </p:sp>
      <p:sp>
        <p:nvSpPr>
          <p:cNvPr id="6" name="Textplatzhalter 4"/>
          <p:cNvSpPr>
            <a:spLocks noGrp="1"/>
          </p:cNvSpPr>
          <p:nvPr>
            <p:ph type="body" idx="11"/>
          </p:nvPr>
        </p:nvSpPr>
        <p:spPr>
          <a:xfrm>
            <a:off x="255588" y="2072863"/>
            <a:ext cx="8850312" cy="4242212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High-performance power quality </a:t>
            </a:r>
            <a:r>
              <a:rPr lang="en-US" dirty="0" err="1"/>
              <a:t>analysers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Class A certified (UMG 512-PRO)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Integrated residual current monitoring (RCM measurement)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High accuracy of measurement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Can be used in a great variety of network types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Multiple interfaces and open communication architecture with numerous protocols (Modbus, IP) for simple integration into superordinate systems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Inclusive thermistor input and two digital inputs and outputs each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256 MB integrated measurement data memory for redundant and </a:t>
            </a:r>
          </a:p>
          <a:p>
            <a:r>
              <a:rPr lang="en-US" dirty="0"/>
              <a:t>   </a:t>
            </a:r>
            <a:r>
              <a:rPr lang="en-US" dirty="0" err="1"/>
              <a:t>securemeasurement</a:t>
            </a:r>
            <a:r>
              <a:rPr lang="en-US" dirty="0"/>
              <a:t> data acquisition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Display of current and historical measurement data via the </a:t>
            </a:r>
          </a:p>
          <a:p>
            <a:r>
              <a:rPr lang="en-US" dirty="0"/>
              <a:t>   device homepage as well as </a:t>
            </a:r>
            <a:r>
              <a:rPr lang="en-US" dirty="0" err="1"/>
              <a:t>parameterising</a:t>
            </a:r>
            <a:r>
              <a:rPr lang="en-US" dirty="0"/>
              <a:t> and assessment </a:t>
            </a:r>
          </a:p>
          <a:p>
            <a:r>
              <a:rPr lang="en-US" dirty="0"/>
              <a:t>   software </a:t>
            </a:r>
            <a:r>
              <a:rPr lang="en-US" dirty="0" err="1"/>
              <a:t>GridVis</a:t>
            </a:r>
            <a:r>
              <a:rPr lang="en-US" dirty="0"/>
              <a:t>® Basic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Integrated watchdog function as web-based </a:t>
            </a:r>
            <a:r>
              <a:rPr lang="en-US" dirty="0" err="1"/>
              <a:t>visualisation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Power quality monitoring without specialist knowledge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Threshold value monitoring by means of traffic-light principle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Graphical programming: </a:t>
            </a:r>
            <a:r>
              <a:rPr lang="en-US" dirty="0" err="1"/>
              <a:t>Jasic</a:t>
            </a:r>
            <a:r>
              <a:rPr lang="en-US" dirty="0"/>
              <a:t> (PLC functionality)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70339"/>
            <a:ext cx="3491750" cy="45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UMG 604-PRO &amp; UMG 605-PRO</a:t>
            </a:r>
            <a:endParaRPr lang="en-US" dirty="0"/>
          </a:p>
        </p:txBody>
      </p:sp>
      <p:sp>
        <p:nvSpPr>
          <p:cNvPr id="6" name="Textplatzhalter 2"/>
          <p:cNvSpPr>
            <a:spLocks noGrp="1"/>
          </p:cNvSpPr>
          <p:nvPr>
            <p:ph type="body" idx="1"/>
          </p:nvPr>
        </p:nvSpPr>
        <p:spPr>
          <a:xfrm>
            <a:off x="247906" y="1296000"/>
            <a:ext cx="7886700" cy="431314"/>
          </a:xfrm>
        </p:spPr>
        <p:txBody>
          <a:bodyPr/>
          <a:lstStyle/>
          <a:p>
            <a:r>
              <a:rPr lang="en-US" dirty="0"/>
              <a:t>Network quality </a:t>
            </a:r>
            <a:r>
              <a:rPr lang="en-US" dirty="0" err="1"/>
              <a:t>analysers</a:t>
            </a:r>
            <a:r>
              <a:rPr lang="en-US" dirty="0"/>
              <a:t> for DIN rail mounting </a:t>
            </a:r>
            <a:endParaRPr lang="de-DE" dirty="0"/>
          </a:p>
          <a:p>
            <a:endParaRPr lang="en-US" dirty="0"/>
          </a:p>
        </p:txBody>
      </p:sp>
      <p:sp>
        <p:nvSpPr>
          <p:cNvPr id="7" name="Textplatzhalter 4"/>
          <p:cNvSpPr>
            <a:spLocks noGrp="1"/>
          </p:cNvSpPr>
          <p:nvPr>
            <p:ph type="body" idx="11"/>
          </p:nvPr>
        </p:nvSpPr>
        <p:spPr>
          <a:xfrm>
            <a:off x="255588" y="2072863"/>
            <a:ext cx="8850312" cy="4242212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High-performance network quality </a:t>
            </a:r>
            <a:r>
              <a:rPr lang="en-US" dirty="0" err="1"/>
              <a:t>analysers</a:t>
            </a:r>
            <a:r>
              <a:rPr lang="en-US" dirty="0"/>
              <a:t> for DIN rail mounting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Power quality measurement in accordance with standards DIN EN 50160 and DIN EN 61000 -2-4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High accuracy of measurement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Can be used in a great variety of network types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Multiple interfaces and open communication architecture with numerous protocols (Modbus, IP) for simple integration into superordinate systems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Including thermistor input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128 MB measurement data memory for redundant and secure measurement data </a:t>
            </a:r>
          </a:p>
          <a:p>
            <a:r>
              <a:rPr lang="en-US" dirty="0"/>
              <a:t>   acquisition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Display of current and historical measurement data via the device homepage as </a:t>
            </a:r>
          </a:p>
          <a:p>
            <a:r>
              <a:rPr lang="en-US" dirty="0"/>
              <a:t>   well as </a:t>
            </a:r>
            <a:r>
              <a:rPr lang="en-US" dirty="0" err="1"/>
              <a:t>parameterising</a:t>
            </a:r>
            <a:r>
              <a:rPr lang="en-US" dirty="0"/>
              <a:t> and assessment software </a:t>
            </a:r>
            <a:r>
              <a:rPr lang="en-US" dirty="0" err="1"/>
              <a:t>GridVis</a:t>
            </a:r>
            <a:r>
              <a:rPr lang="en-US" baseline="30000" dirty="0"/>
              <a:t>®</a:t>
            </a:r>
            <a:r>
              <a:rPr lang="en-US" dirty="0"/>
              <a:t> Basic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Integrated watchdog function as web-based </a:t>
            </a:r>
            <a:r>
              <a:rPr lang="en-US" dirty="0" err="1"/>
              <a:t>visualisation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Power quality monitoring without specialist knowledge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Threshold value monitoring by means of traffic-light principle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Graphical programming: </a:t>
            </a:r>
            <a:r>
              <a:rPr lang="en-US" dirty="0" err="1"/>
              <a:t>Jasic</a:t>
            </a:r>
            <a:r>
              <a:rPr lang="en-US" dirty="0"/>
              <a:t> (PLC functionality)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570" y="3615393"/>
            <a:ext cx="3257698" cy="273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1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homepage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Assessment available at all times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3" y="1879715"/>
            <a:ext cx="5434012" cy="344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Device </a:t>
            </a:r>
            <a:r>
              <a:rPr lang="de-DE" dirty="0" err="1"/>
              <a:t>homepage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benefits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0"/>
          </p:nvPr>
        </p:nvSpPr>
        <p:spPr>
          <a:xfrm>
            <a:off x="240286" y="1836000"/>
            <a:ext cx="8617964" cy="4688625"/>
          </a:xfrm>
        </p:spPr>
        <p:txBody>
          <a:bodyPr/>
          <a:lstStyle/>
          <a:p>
            <a:r>
              <a:rPr lang="de-DE" sz="1200" dirty="0"/>
              <a:t>Access </a:t>
            </a:r>
            <a:r>
              <a:rPr lang="de-DE" sz="1200" dirty="0" err="1"/>
              <a:t>to</a:t>
            </a:r>
            <a:r>
              <a:rPr lang="de-DE" sz="1200" dirty="0"/>
              <a:t> powerful </a:t>
            </a:r>
            <a:r>
              <a:rPr lang="de-DE" sz="1200" dirty="0" err="1"/>
              <a:t>device</a:t>
            </a:r>
            <a:r>
              <a:rPr lang="de-DE" sz="1200" dirty="0"/>
              <a:t> </a:t>
            </a:r>
            <a:r>
              <a:rPr lang="de-DE" sz="1200" dirty="0" err="1"/>
              <a:t>homepage</a:t>
            </a:r>
            <a:r>
              <a:rPr lang="de-DE" sz="1200" dirty="0"/>
              <a:t> via web </a:t>
            </a:r>
            <a:r>
              <a:rPr lang="de-DE" sz="1200" dirty="0" err="1"/>
              <a:t>browser</a:t>
            </a:r>
            <a:endParaRPr lang="de-DE" sz="1200" dirty="0"/>
          </a:p>
          <a:p>
            <a:r>
              <a:rPr lang="de-DE" sz="1200" dirty="0"/>
              <a:t>Constant </a:t>
            </a:r>
            <a:r>
              <a:rPr lang="de-DE" sz="1200" dirty="0" err="1"/>
              <a:t>availability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measurement</a:t>
            </a:r>
            <a:r>
              <a:rPr lang="de-DE" sz="1200" dirty="0"/>
              <a:t> </a:t>
            </a:r>
            <a:r>
              <a:rPr lang="de-DE" sz="1200" dirty="0" err="1"/>
              <a:t>data</a:t>
            </a:r>
            <a:endParaRPr lang="de-DE" sz="1200" dirty="0"/>
          </a:p>
          <a:p>
            <a:r>
              <a:rPr lang="de-DE" sz="1200" dirty="0" err="1"/>
              <a:t>No</a:t>
            </a:r>
            <a:r>
              <a:rPr lang="de-DE" sz="1200" dirty="0"/>
              <a:t> </a:t>
            </a:r>
            <a:r>
              <a:rPr lang="de-DE" sz="1200" dirty="0" err="1"/>
              <a:t>software</a:t>
            </a:r>
            <a:r>
              <a:rPr lang="de-DE" sz="1200" dirty="0"/>
              <a:t> </a:t>
            </a:r>
            <a:r>
              <a:rPr lang="de-DE" sz="1200" dirty="0" err="1"/>
              <a:t>installation</a:t>
            </a:r>
            <a:r>
              <a:rPr lang="de-DE" sz="1200" dirty="0"/>
              <a:t> </a:t>
            </a:r>
            <a:r>
              <a:rPr lang="de-DE" sz="1200" dirty="0" err="1"/>
              <a:t>necessary</a:t>
            </a:r>
            <a:endParaRPr lang="de-DE" sz="1200" dirty="0"/>
          </a:p>
          <a:p>
            <a:r>
              <a:rPr lang="de-DE" sz="1200" dirty="0"/>
              <a:t>Online </a:t>
            </a:r>
            <a:r>
              <a:rPr lang="de-DE" sz="1200" dirty="0" err="1"/>
              <a:t>data</a:t>
            </a:r>
            <a:r>
              <a:rPr lang="de-DE" sz="1200" dirty="0"/>
              <a:t>, </a:t>
            </a:r>
            <a:r>
              <a:rPr lang="de-DE" sz="1200" dirty="0" err="1"/>
              <a:t>historical</a:t>
            </a:r>
            <a:r>
              <a:rPr lang="de-DE" sz="1200" dirty="0"/>
              <a:t> </a:t>
            </a:r>
            <a:r>
              <a:rPr lang="de-DE" sz="1200" dirty="0" err="1"/>
              <a:t>data</a:t>
            </a:r>
            <a:r>
              <a:rPr lang="de-DE" sz="1200" dirty="0"/>
              <a:t> etc. </a:t>
            </a:r>
            <a:r>
              <a:rPr lang="de-DE" sz="1200" dirty="0" err="1"/>
              <a:t>can</a:t>
            </a:r>
            <a:r>
              <a:rPr lang="de-DE" sz="1200" dirty="0"/>
              <a:t> </a:t>
            </a:r>
            <a:r>
              <a:rPr lang="de-DE" sz="1200" dirty="0" err="1"/>
              <a:t>be</a:t>
            </a:r>
            <a:r>
              <a:rPr lang="de-DE" sz="1200" dirty="0"/>
              <a:t> </a:t>
            </a:r>
            <a:r>
              <a:rPr lang="de-DE" sz="1200" dirty="0" err="1"/>
              <a:t>called</a:t>
            </a:r>
            <a:r>
              <a:rPr lang="de-DE" sz="1200" dirty="0"/>
              <a:t> </a:t>
            </a:r>
            <a:r>
              <a:rPr lang="de-DE" sz="1200" dirty="0" err="1"/>
              <a:t>up</a:t>
            </a:r>
            <a:r>
              <a:rPr lang="de-DE" sz="1200" dirty="0"/>
              <a:t> </a:t>
            </a:r>
            <a:r>
              <a:rPr lang="de-DE" sz="1200" dirty="0" err="1"/>
              <a:t>directly</a:t>
            </a:r>
            <a:r>
              <a:rPr lang="de-DE" sz="1200" dirty="0"/>
              <a:t> via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device</a:t>
            </a:r>
            <a:r>
              <a:rPr lang="de-DE" sz="1200" dirty="0"/>
              <a:t> </a:t>
            </a:r>
            <a:r>
              <a:rPr lang="de-DE" sz="1200" dirty="0" err="1"/>
              <a:t>homepage</a:t>
            </a:r>
            <a:endParaRPr lang="de-DE" sz="1200" dirty="0"/>
          </a:p>
          <a:p>
            <a:r>
              <a:rPr lang="de-DE" sz="1200" dirty="0" err="1"/>
              <a:t>Function</a:t>
            </a:r>
            <a:r>
              <a:rPr lang="de-DE" sz="1200" dirty="0"/>
              <a:t> </a:t>
            </a:r>
            <a:r>
              <a:rPr lang="de-DE" sz="1200" dirty="0" err="1"/>
              <a:t>expansion</a:t>
            </a:r>
            <a:r>
              <a:rPr lang="de-DE" sz="1200" dirty="0"/>
              <a:t> </a:t>
            </a:r>
            <a:r>
              <a:rPr lang="de-DE" sz="1200" dirty="0" err="1"/>
              <a:t>possible</a:t>
            </a:r>
            <a:r>
              <a:rPr lang="de-DE" sz="1200" dirty="0"/>
              <a:t> </a:t>
            </a:r>
            <a:r>
              <a:rPr lang="de-DE" sz="1200" dirty="0" err="1"/>
              <a:t>through</a:t>
            </a:r>
            <a:r>
              <a:rPr lang="de-DE" sz="1200" dirty="0"/>
              <a:t> APPs</a:t>
            </a:r>
          </a:p>
          <a:p>
            <a:r>
              <a:rPr lang="de-DE" sz="1200" dirty="0"/>
              <a:t>Remote </a:t>
            </a:r>
            <a:r>
              <a:rPr lang="de-DE" sz="1200" dirty="0" err="1"/>
              <a:t>operation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device</a:t>
            </a:r>
            <a:r>
              <a:rPr lang="de-DE" sz="1200" dirty="0"/>
              <a:t> </a:t>
            </a:r>
            <a:r>
              <a:rPr lang="de-DE" sz="1200" dirty="0" err="1"/>
              <a:t>display</a:t>
            </a:r>
            <a:r>
              <a:rPr lang="de-DE" sz="1200" dirty="0"/>
              <a:t> via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homepage</a:t>
            </a:r>
            <a:endParaRPr lang="de-DE" sz="1200" dirty="0"/>
          </a:p>
          <a:p>
            <a:r>
              <a:rPr lang="de-DE" sz="1200" dirty="0"/>
              <a:t>Integrated PQ </a:t>
            </a:r>
            <a:r>
              <a:rPr lang="de-DE" sz="1200" dirty="0" err="1"/>
              <a:t>watchdog</a:t>
            </a:r>
            <a:endParaRPr lang="de-DE" sz="1200" dirty="0"/>
          </a:p>
          <a:p>
            <a:r>
              <a:rPr lang="de-DE" sz="1200" dirty="0"/>
              <a:t>Hyperlinks </a:t>
            </a:r>
            <a:r>
              <a:rPr lang="de-DE" sz="1200" dirty="0" err="1"/>
              <a:t>deliver</a:t>
            </a:r>
            <a:r>
              <a:rPr lang="de-DE" sz="1200" dirty="0"/>
              <a:t> </a:t>
            </a:r>
            <a:r>
              <a:rPr lang="de-DE" sz="1200" dirty="0" err="1"/>
              <a:t>more</a:t>
            </a:r>
            <a:r>
              <a:rPr lang="de-DE" sz="1200" dirty="0"/>
              <a:t> </a:t>
            </a:r>
            <a:r>
              <a:rPr lang="de-DE" sz="1200" dirty="0" err="1"/>
              <a:t>detailed</a:t>
            </a:r>
            <a:r>
              <a:rPr lang="de-DE" sz="1200" dirty="0"/>
              <a:t> </a:t>
            </a:r>
            <a:r>
              <a:rPr lang="de-DE" sz="1200" dirty="0" err="1"/>
              <a:t>information</a:t>
            </a:r>
            <a:endParaRPr lang="de-DE" sz="1200" dirty="0"/>
          </a:p>
          <a:p>
            <a:r>
              <a:rPr lang="de-DE" sz="1200" dirty="0"/>
              <a:t>Integrated </a:t>
            </a:r>
            <a:r>
              <a:rPr lang="de-DE" sz="1200" dirty="0" err="1"/>
              <a:t>measured</a:t>
            </a:r>
            <a:r>
              <a:rPr lang="de-DE" sz="1200" dirty="0"/>
              <a:t> </a:t>
            </a:r>
            <a:r>
              <a:rPr lang="de-DE" sz="1200" dirty="0" err="1"/>
              <a:t>value</a:t>
            </a:r>
            <a:r>
              <a:rPr lang="de-DE" sz="1200" dirty="0"/>
              <a:t> </a:t>
            </a:r>
            <a:r>
              <a:rPr lang="de-DE" sz="1200" dirty="0" err="1"/>
              <a:t>monitor</a:t>
            </a:r>
            <a:endParaRPr lang="de-DE" sz="1200" dirty="0"/>
          </a:p>
          <a:p>
            <a:r>
              <a:rPr lang="de-DE" sz="1200" dirty="0" err="1"/>
              <a:t>Overview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events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transients</a:t>
            </a:r>
            <a:r>
              <a:rPr lang="de-DE" sz="1200" dirty="0"/>
              <a:t> in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network</a:t>
            </a:r>
            <a:endParaRPr lang="de-DE" sz="1200" dirty="0"/>
          </a:p>
          <a:p>
            <a:r>
              <a:rPr lang="de-DE" sz="1200" dirty="0" err="1"/>
              <a:t>Convenient</a:t>
            </a:r>
            <a:r>
              <a:rPr lang="de-DE" sz="1200" dirty="0"/>
              <a:t> </a:t>
            </a:r>
            <a:r>
              <a:rPr lang="de-DE" sz="1200" dirty="0" err="1"/>
              <a:t>selection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calculation</a:t>
            </a:r>
            <a:r>
              <a:rPr lang="de-DE" sz="1200" dirty="0"/>
              <a:t> </a:t>
            </a:r>
            <a:r>
              <a:rPr lang="de-DE" sz="1200" dirty="0" err="1"/>
              <a:t>mode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displaying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measurement</a:t>
            </a:r>
            <a:r>
              <a:rPr lang="de-DE" sz="1200" dirty="0"/>
              <a:t> </a:t>
            </a:r>
            <a:r>
              <a:rPr lang="de-DE" sz="1200" dirty="0" err="1"/>
              <a:t>data</a:t>
            </a:r>
            <a:r>
              <a:rPr lang="de-DE" sz="1200" dirty="0"/>
              <a:t> per </a:t>
            </a:r>
            <a:r>
              <a:rPr lang="de-DE" sz="1200" dirty="0" err="1"/>
              <a:t>standard</a:t>
            </a:r>
            <a:r>
              <a:rPr lang="de-DE" sz="1200" dirty="0"/>
              <a:t> IEC 61000-2-4 </a:t>
            </a:r>
            <a:r>
              <a:rPr lang="de-DE" sz="1200" dirty="0" err="1"/>
              <a:t>or</a:t>
            </a:r>
            <a:r>
              <a:rPr lang="de-DE" sz="1200" dirty="0"/>
              <a:t> EN 50160**</a:t>
            </a:r>
            <a:endParaRPr lang="en-US" sz="1200" dirty="0"/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r>
              <a:rPr lang="de-DE" sz="800" dirty="0"/>
              <a:t>* </a:t>
            </a:r>
            <a:r>
              <a:rPr lang="de-DE" sz="800" dirty="0" err="1"/>
              <a:t>Applies</a:t>
            </a:r>
            <a:r>
              <a:rPr lang="de-DE" sz="800" dirty="0"/>
              <a:t> </a:t>
            </a:r>
            <a:r>
              <a:rPr lang="de-DE" sz="800" dirty="0" err="1"/>
              <a:t>to</a:t>
            </a:r>
            <a:r>
              <a:rPr lang="de-DE" sz="800" dirty="0"/>
              <a:t> UMG 605 </a:t>
            </a:r>
            <a:r>
              <a:rPr lang="de-DE" sz="800" dirty="0" err="1"/>
              <a:t>and</a:t>
            </a:r>
            <a:r>
              <a:rPr lang="de-DE" sz="800" dirty="0"/>
              <a:t> UMG 512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9230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NEW: </a:t>
            </a:r>
            <a:r>
              <a:rPr lang="en-US" dirty="0" err="1"/>
              <a:t>GridVis</a:t>
            </a:r>
            <a:r>
              <a:rPr lang="en-US" baseline="30000" dirty="0"/>
              <a:t>®</a:t>
            </a:r>
            <a:r>
              <a:rPr lang="en-US" dirty="0"/>
              <a:t> APP Management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Manage APPs quickly and conveniently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0" y="1780920"/>
            <a:ext cx="6927851" cy="4001112"/>
          </a:xfrm>
          <a:prstGeom prst="rect">
            <a:avLst/>
          </a:prstGeom>
          <a:ln>
            <a:noFill/>
          </a:ln>
        </p:spPr>
      </p:pic>
      <p:sp>
        <p:nvSpPr>
          <p:cNvPr id="9" name="Rechteck 8"/>
          <p:cNvSpPr/>
          <p:nvPr/>
        </p:nvSpPr>
        <p:spPr>
          <a:xfrm>
            <a:off x="364380" y="1780920"/>
            <a:ext cx="7117012" cy="400111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1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NEW: </a:t>
            </a:r>
            <a:r>
              <a:rPr lang="en-US" dirty="0" err="1"/>
              <a:t>GridVis</a:t>
            </a:r>
            <a:r>
              <a:rPr lang="en-US" baseline="30000" dirty="0"/>
              <a:t>®</a:t>
            </a:r>
            <a:r>
              <a:rPr lang="en-US" dirty="0"/>
              <a:t> APP Management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"/>
          </p:nvPr>
        </p:nvSpPr>
        <p:spPr>
          <a:xfrm>
            <a:off x="247906" y="1295999"/>
            <a:ext cx="7886700" cy="1521341"/>
          </a:xfrm>
        </p:spPr>
        <p:txBody>
          <a:bodyPr/>
          <a:lstStyle/>
          <a:p>
            <a:r>
              <a:rPr lang="en-US" dirty="0"/>
              <a:t>With the new APP management, which is a constituent component of the </a:t>
            </a:r>
            <a:r>
              <a:rPr lang="en-US" dirty="0" err="1"/>
              <a:t>GridVis</a:t>
            </a:r>
            <a:r>
              <a:rPr lang="en-US" baseline="30000" dirty="0"/>
              <a:t>®</a:t>
            </a:r>
            <a:r>
              <a:rPr lang="en-US" dirty="0"/>
              <a:t> device manager, users have the ability to expand and enhance functions – unique flexibility.</a:t>
            </a:r>
          </a:p>
          <a:p>
            <a:endParaRPr lang="en-US" dirty="0"/>
          </a:p>
          <a:p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benefits</a:t>
            </a:r>
            <a:endParaRPr lang="en-US" dirty="0"/>
          </a:p>
        </p:txBody>
      </p:sp>
      <p:sp>
        <p:nvSpPr>
          <p:cNvPr id="7" name="Textplatzhalter 3"/>
          <p:cNvSpPr>
            <a:spLocks noGrp="1"/>
          </p:cNvSpPr>
          <p:nvPr>
            <p:ph type="body" idx="10"/>
          </p:nvPr>
        </p:nvSpPr>
        <p:spPr>
          <a:xfrm>
            <a:off x="240286" y="3169501"/>
            <a:ext cx="8617964" cy="1954950"/>
          </a:xfrm>
        </p:spPr>
        <p:txBody>
          <a:bodyPr/>
          <a:lstStyle/>
          <a:p>
            <a:r>
              <a:rPr lang="en-US" sz="1200" dirty="0"/>
              <a:t>Simple and convenient installation and removal of APPs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1200" dirty="0"/>
              <a:t>Preview with information and images from the respective APP 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1200" dirty="0"/>
              <a:t>APPs are available free-of-charge in </a:t>
            </a:r>
            <a:r>
              <a:rPr lang="en-US" sz="1200" dirty="0" err="1"/>
              <a:t>GridVis</a:t>
            </a:r>
            <a:r>
              <a:rPr lang="en-US" sz="1200" baseline="30000" dirty="0"/>
              <a:t>®</a:t>
            </a:r>
            <a:r>
              <a:rPr lang="en-US" sz="1200" dirty="0"/>
              <a:t>, ready for download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1200" dirty="0"/>
              <a:t>Upload and installation of customer-specific APPs</a:t>
            </a:r>
          </a:p>
        </p:txBody>
      </p:sp>
    </p:spTree>
    <p:extLst>
      <p:ext uri="{BB962C8B-B14F-4D97-AF65-F5344CB8AC3E}">
        <p14:creationId xmlns:p14="http://schemas.microsoft.com/office/powerpoint/2010/main" val="360879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8"/>
          <a:stretch/>
        </p:blipFill>
        <p:spPr>
          <a:xfrm>
            <a:off x="67437" y="998538"/>
            <a:ext cx="8031228" cy="4932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GridVis</a:t>
            </a:r>
            <a:r>
              <a:rPr lang="de-DE" baseline="30000" dirty="0"/>
              <a:t>®</a:t>
            </a:r>
            <a:r>
              <a:rPr lang="de-DE" dirty="0"/>
              <a:t> </a:t>
            </a:r>
            <a:r>
              <a:rPr lang="de-DE" dirty="0" err="1"/>
              <a:t>Visualisation</a:t>
            </a:r>
            <a:r>
              <a:rPr lang="de-DE" dirty="0"/>
              <a:t> 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53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GridVis</a:t>
            </a:r>
            <a:r>
              <a:rPr lang="de-DE" baseline="30000" dirty="0"/>
              <a:t>®</a:t>
            </a:r>
            <a:r>
              <a:rPr lang="de-DE" dirty="0"/>
              <a:t> </a:t>
            </a:r>
            <a:r>
              <a:rPr lang="de-DE" dirty="0" err="1"/>
              <a:t>Visualisation</a:t>
            </a:r>
            <a:r>
              <a:rPr lang="de-DE" dirty="0"/>
              <a:t> Software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idx="1"/>
          </p:nvPr>
        </p:nvSpPr>
        <p:spPr>
          <a:xfrm>
            <a:off x="247906" y="1296000"/>
            <a:ext cx="7886700" cy="431314"/>
          </a:xfrm>
        </p:spPr>
        <p:txBody>
          <a:bodyPr/>
          <a:lstStyle/>
          <a:p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benefits</a:t>
            </a:r>
            <a:endParaRPr lang="en-US" dirty="0"/>
          </a:p>
        </p:txBody>
      </p:sp>
      <p:sp>
        <p:nvSpPr>
          <p:cNvPr id="8" name="Textplatzhalter 3"/>
          <p:cNvSpPr>
            <a:spLocks noGrp="1"/>
          </p:cNvSpPr>
          <p:nvPr>
            <p:ph type="body" idx="10"/>
          </p:nvPr>
        </p:nvSpPr>
        <p:spPr>
          <a:xfrm>
            <a:off x="240286" y="1836000"/>
            <a:ext cx="8617964" cy="4688625"/>
          </a:xfrm>
        </p:spPr>
        <p:txBody>
          <a:bodyPr/>
          <a:lstStyle/>
          <a:p>
            <a:pPr>
              <a:lnSpc>
                <a:spcPts val="1800"/>
              </a:lnSpc>
            </a:pPr>
            <a:r>
              <a:rPr lang="en-US" sz="1200" dirty="0"/>
              <a:t>Configuration of the measurement system and the UMG measurement devices</a:t>
            </a:r>
          </a:p>
          <a:p>
            <a:pPr>
              <a:lnSpc>
                <a:spcPts val="1800"/>
              </a:lnSpc>
            </a:pPr>
            <a:r>
              <a:rPr lang="en-US" sz="1200" dirty="0"/>
              <a:t>Certified ISO 50001 Energy management software</a:t>
            </a:r>
          </a:p>
          <a:p>
            <a:pPr>
              <a:lnSpc>
                <a:spcPts val="1800"/>
              </a:lnSpc>
            </a:pPr>
            <a:r>
              <a:rPr lang="en-US" sz="1200" dirty="0"/>
              <a:t>Automatic or manual readout of measurement data</a:t>
            </a:r>
          </a:p>
          <a:p>
            <a:pPr>
              <a:lnSpc>
                <a:spcPts val="1800"/>
              </a:lnSpc>
            </a:pPr>
            <a:r>
              <a:rPr lang="en-US" sz="1200" dirty="0"/>
              <a:t>Graphical illustration of current and historical measurement data</a:t>
            </a:r>
          </a:p>
          <a:p>
            <a:pPr>
              <a:lnSpc>
                <a:spcPts val="1800"/>
              </a:lnSpc>
            </a:pPr>
            <a:r>
              <a:rPr lang="en-US" sz="1200" dirty="0"/>
              <a:t>Comprehensive alarm management</a:t>
            </a:r>
          </a:p>
          <a:p>
            <a:pPr>
              <a:lnSpc>
                <a:spcPts val="1800"/>
              </a:lnSpc>
            </a:pPr>
            <a:r>
              <a:rPr lang="en-US" sz="1200" dirty="0"/>
              <a:t>User management</a:t>
            </a:r>
          </a:p>
          <a:p>
            <a:pPr>
              <a:lnSpc>
                <a:spcPts val="1800"/>
              </a:lnSpc>
            </a:pPr>
            <a:r>
              <a:rPr lang="en-US" sz="1200" dirty="0"/>
              <a:t>Generic Modbus devices, virtual meters</a:t>
            </a:r>
          </a:p>
          <a:p>
            <a:pPr>
              <a:lnSpc>
                <a:spcPts val="1800"/>
              </a:lnSpc>
            </a:pPr>
            <a:r>
              <a:rPr lang="en-US" sz="1200" dirty="0"/>
              <a:t>Graphic user interface (topological view) for </a:t>
            </a:r>
            <a:r>
              <a:rPr lang="en-US" sz="1200" dirty="0" err="1"/>
              <a:t>visualising</a:t>
            </a:r>
            <a:r>
              <a:rPr lang="en-US" sz="1200" dirty="0"/>
              <a:t> real-time data and messages</a:t>
            </a:r>
          </a:p>
          <a:p>
            <a:pPr>
              <a:lnSpc>
                <a:spcPts val="1800"/>
              </a:lnSpc>
            </a:pPr>
            <a:r>
              <a:rPr lang="en-US" sz="1200" dirty="0"/>
              <a:t>Minimum, average and maximum values displayed in a graph</a:t>
            </a:r>
          </a:p>
          <a:p>
            <a:pPr>
              <a:lnSpc>
                <a:spcPts val="1800"/>
              </a:lnSpc>
            </a:pPr>
            <a:r>
              <a:rPr lang="en-US" sz="1200" dirty="0"/>
              <a:t>Statistical evaluation of the measured data</a:t>
            </a:r>
          </a:p>
          <a:p>
            <a:pPr>
              <a:lnSpc>
                <a:spcPts val="1800"/>
              </a:lnSpc>
            </a:pPr>
            <a:r>
              <a:rPr lang="en-US" sz="1200" dirty="0"/>
              <a:t>Comprehensive export functions (e.g. Excel)</a:t>
            </a:r>
          </a:p>
          <a:p>
            <a:pPr>
              <a:lnSpc>
                <a:spcPts val="1800"/>
              </a:lnSpc>
            </a:pPr>
            <a:r>
              <a:rPr lang="en-US" sz="1200" dirty="0"/>
              <a:t>Reports for energy usage and power quality (EN 50160, IEEE 519, EN 61000-2-4) </a:t>
            </a:r>
            <a:br>
              <a:rPr lang="en-US" sz="1200" dirty="0"/>
            </a:br>
            <a:r>
              <a:rPr lang="en-US" sz="1200" dirty="0"/>
              <a:t>manual or time-controlled with individual schedule</a:t>
            </a:r>
          </a:p>
          <a:p>
            <a:pPr>
              <a:lnSpc>
                <a:spcPts val="1800"/>
              </a:lnSpc>
            </a:pPr>
            <a:r>
              <a:rPr lang="en-US" sz="1200" dirty="0"/>
              <a:t>Saving the data in a central database including database management </a:t>
            </a:r>
            <a:br>
              <a:rPr lang="en-US" sz="1200" dirty="0"/>
            </a:br>
            <a:r>
              <a:rPr lang="en-US" sz="1200" dirty="0"/>
              <a:t>(e.g. MySQL / MS SQL / Derby / </a:t>
            </a:r>
            <a:r>
              <a:rPr lang="en-US" sz="1200" dirty="0" err="1"/>
              <a:t>Janitza</a:t>
            </a:r>
            <a:r>
              <a:rPr lang="en-US" sz="1200" dirty="0"/>
              <a:t> database)</a:t>
            </a:r>
          </a:p>
        </p:txBody>
      </p:sp>
    </p:spTree>
    <p:extLst>
      <p:ext uri="{BB962C8B-B14F-4D97-AF65-F5344CB8AC3E}">
        <p14:creationId xmlns:p14="http://schemas.microsoft.com/office/powerpoint/2010/main" val="240008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57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Imprint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6268F56-7667-4B60-867B-9C19C8510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690" y="3747124"/>
            <a:ext cx="3337560" cy="208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new</a:t>
            </a:r>
            <a:r>
              <a:rPr lang="de-DE" dirty="0"/>
              <a:t> PRO-Series – APPs inclusive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3" y="1251979"/>
            <a:ext cx="4539221" cy="4539221"/>
          </a:xfrm>
          <a:prstGeom prst="rect">
            <a:avLst/>
          </a:prstGeom>
        </p:spPr>
      </p:pic>
      <p:sp>
        <p:nvSpPr>
          <p:cNvPr id="9" name="Textplatzhalter 3"/>
          <p:cNvSpPr>
            <a:spLocks noGrp="1"/>
          </p:cNvSpPr>
          <p:nvPr>
            <p:ph type="body" idx="10"/>
          </p:nvPr>
        </p:nvSpPr>
        <p:spPr>
          <a:xfrm>
            <a:off x="3795713" y="1606205"/>
            <a:ext cx="4672783" cy="3830767"/>
          </a:xfrm>
          <a:solidFill>
            <a:schemeClr val="bg1">
              <a:alpha val="70000"/>
            </a:schemeClr>
          </a:solidFill>
        </p:spPr>
        <p:txBody>
          <a:bodyPr anchor="ctr"/>
          <a:lstStyle/>
          <a:p>
            <a:r>
              <a:rPr lang="en-US" dirty="0"/>
              <a:t>Functional expansion of the </a:t>
            </a:r>
            <a:r>
              <a:rPr lang="en-US" dirty="0" err="1"/>
              <a:t>Janitza</a:t>
            </a:r>
            <a:r>
              <a:rPr lang="en-US" dirty="0"/>
              <a:t> measurement devices through in-house APPs</a:t>
            </a:r>
          </a:p>
          <a:p>
            <a:r>
              <a:rPr lang="en-US" dirty="0"/>
              <a:t>Easier interpretation and analysis of measurement data, e.g. through the integrated traffic-light principle for the PQ status</a:t>
            </a:r>
          </a:p>
          <a:p>
            <a:r>
              <a:rPr lang="en-US" dirty="0"/>
              <a:t>Presentation of the APPs available and their functions via the APP management</a:t>
            </a:r>
          </a:p>
          <a:p>
            <a:r>
              <a:rPr lang="en-US" dirty="0"/>
              <a:t>Redundancy – 100% security for your measured data in the device memory</a:t>
            </a:r>
          </a:p>
          <a:p>
            <a:r>
              <a:rPr lang="en-US" dirty="0"/>
              <a:t>The most important information at a glance through QR code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777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8" y="1051622"/>
            <a:ext cx="8236634" cy="50305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new PRO series combines the latest technology </a:t>
            </a:r>
            <a:br>
              <a:rPr lang="en-US" dirty="0"/>
            </a:br>
            <a:r>
              <a:rPr lang="en-US" dirty="0"/>
              <a:t>with excellent functions and attractive design</a:t>
            </a:r>
          </a:p>
        </p:txBody>
      </p:sp>
    </p:spTree>
    <p:extLst>
      <p:ext uri="{BB962C8B-B14F-4D97-AF65-F5344CB8AC3E}">
        <p14:creationId xmlns:p14="http://schemas.microsoft.com/office/powerpoint/2010/main" val="88995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977" y="77634"/>
            <a:ext cx="10084263" cy="71291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0539" y="564060"/>
            <a:ext cx="8570085" cy="369836"/>
          </a:xfrm>
        </p:spPr>
        <p:txBody>
          <a:bodyPr>
            <a:normAutofit fontScale="90000"/>
          </a:bodyPr>
          <a:lstStyle/>
          <a:p>
            <a:r>
              <a:rPr lang="en-US" dirty="0"/>
              <a:t>Data can be processed, </a:t>
            </a:r>
            <a:r>
              <a:rPr lang="en-US" dirty="0" err="1"/>
              <a:t>visualised</a:t>
            </a:r>
            <a:r>
              <a:rPr lang="en-US" dirty="0"/>
              <a:t> and </a:t>
            </a:r>
            <a:r>
              <a:rPr lang="en-US" dirty="0" err="1"/>
              <a:t>analysed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with the help of the pre-installed </a:t>
            </a:r>
            <a:r>
              <a:rPr lang="en-US" dirty="0" err="1"/>
              <a:t>Janitza</a:t>
            </a:r>
            <a:r>
              <a:rPr lang="en-US" dirty="0"/>
              <a:t> APPs.</a:t>
            </a:r>
          </a:p>
        </p:txBody>
      </p:sp>
    </p:spTree>
    <p:extLst>
      <p:ext uri="{BB962C8B-B14F-4D97-AF65-F5344CB8AC3E}">
        <p14:creationId xmlns:p14="http://schemas.microsoft.com/office/powerpoint/2010/main" val="164226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Functional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4 </a:t>
            </a:r>
            <a:r>
              <a:rPr lang="de-DE" dirty="0" err="1"/>
              <a:t>preinstalled</a:t>
            </a:r>
            <a:r>
              <a:rPr lang="de-DE" dirty="0"/>
              <a:t> APPs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5588" y="3048600"/>
            <a:ext cx="7886700" cy="2771432"/>
          </a:xfrm>
        </p:spPr>
        <p:txBody>
          <a:bodyPr/>
          <a:lstStyle/>
          <a:p>
            <a:r>
              <a:rPr lang="en-US" b="0" dirty="0"/>
              <a:t>All APPs can be transferred with the device manager (constituent part of </a:t>
            </a:r>
            <a:r>
              <a:rPr lang="en-US" b="0" dirty="0" err="1"/>
              <a:t>GridVis</a:t>
            </a:r>
            <a:r>
              <a:rPr lang="en-US" b="0" baseline="30000" dirty="0"/>
              <a:t>®</a:t>
            </a:r>
            <a:r>
              <a:rPr lang="en-US" b="0" dirty="0"/>
              <a:t>) and via Ethernet-connected devices – to just one device or to multiple measurement devices simultaneously. </a:t>
            </a:r>
          </a:p>
          <a:p>
            <a:endParaRPr lang="en-US" b="0" dirty="0"/>
          </a:p>
          <a:p>
            <a:r>
              <a:rPr lang="en-US" b="0" dirty="0"/>
              <a:t>The APPs expand, for example, the analysis and </a:t>
            </a:r>
            <a:r>
              <a:rPr lang="en-US" b="0" dirty="0" err="1"/>
              <a:t>visualisation</a:t>
            </a:r>
            <a:r>
              <a:rPr lang="en-US" b="0" dirty="0"/>
              <a:t> </a:t>
            </a:r>
          </a:p>
          <a:p>
            <a:r>
              <a:rPr lang="en-US" b="0" dirty="0"/>
              <a:t>tools, with which voltage events per “IEC 61000 -2-4” and </a:t>
            </a:r>
          </a:p>
          <a:p>
            <a:r>
              <a:rPr lang="en-US" b="0" dirty="0"/>
              <a:t>“EN 50160” can be </a:t>
            </a:r>
            <a:r>
              <a:rPr lang="en-US" b="0" dirty="0" err="1"/>
              <a:t>analysed</a:t>
            </a:r>
            <a:r>
              <a:rPr lang="en-US" b="0" dirty="0"/>
              <a:t> and reproduced on the device's </a:t>
            </a:r>
          </a:p>
          <a:p>
            <a:r>
              <a:rPr lang="en-US" b="0" dirty="0"/>
              <a:t>own homepage. </a:t>
            </a:r>
            <a:endParaRPr lang="de-DE" b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0"/>
          </p:nvPr>
        </p:nvSpPr>
        <p:spPr>
          <a:xfrm>
            <a:off x="240286" y="1296000"/>
            <a:ext cx="7886700" cy="1500187"/>
          </a:xfrm>
        </p:spPr>
        <p:txBody>
          <a:bodyPr/>
          <a:lstStyle/>
          <a:p>
            <a:r>
              <a:rPr lang="de-DE" b="1" dirty="0"/>
              <a:t>Measurement </a:t>
            </a:r>
            <a:r>
              <a:rPr lang="de-DE" b="1" dirty="0" err="1"/>
              <a:t>monitor</a:t>
            </a:r>
            <a:endParaRPr lang="de-DE" b="1" dirty="0"/>
          </a:p>
          <a:p>
            <a:r>
              <a:rPr lang="de-DE" b="1" dirty="0"/>
              <a:t>EN 50160 </a:t>
            </a:r>
            <a:r>
              <a:rPr lang="de-DE" b="1" dirty="0" err="1"/>
              <a:t>Watchdog</a:t>
            </a:r>
            <a:endParaRPr lang="de-DE" b="1" dirty="0"/>
          </a:p>
          <a:p>
            <a:r>
              <a:rPr lang="de-DE" b="1" dirty="0"/>
              <a:t>IEC 61000-2-4 </a:t>
            </a:r>
            <a:r>
              <a:rPr lang="de-DE" b="1" dirty="0" err="1"/>
              <a:t>Watchdog</a:t>
            </a:r>
            <a:endParaRPr lang="de-DE" b="1" dirty="0"/>
          </a:p>
          <a:p>
            <a:r>
              <a:rPr lang="de-DE" b="1" dirty="0"/>
              <a:t>Push </a:t>
            </a:r>
            <a:r>
              <a:rPr lang="de-DE" b="1" dirty="0" err="1"/>
              <a:t>service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9072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6063" y="564060"/>
            <a:ext cx="7886700" cy="369836"/>
          </a:xfrm>
        </p:spPr>
        <p:txBody>
          <a:bodyPr/>
          <a:lstStyle/>
          <a:p>
            <a:r>
              <a:rPr lang="en-US" dirty="0"/>
              <a:t>Measurement monitor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47905" y="1296000"/>
            <a:ext cx="8486519" cy="878790"/>
          </a:xfrm>
        </p:spPr>
        <p:txBody>
          <a:bodyPr/>
          <a:lstStyle/>
          <a:p>
            <a:r>
              <a:rPr lang="en-US" dirty="0"/>
              <a:t>Configurable display of current and historical measured values with automatic scaling. Graphical representation on the device's own homepage without additional software installation.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idx="11"/>
          </p:nvPr>
        </p:nvSpPr>
        <p:spPr>
          <a:xfrm>
            <a:off x="4674539" y="2310988"/>
            <a:ext cx="4117035" cy="3432587"/>
          </a:xfrm>
        </p:spPr>
        <p:txBody>
          <a:bodyPr/>
          <a:lstStyle/>
          <a:p>
            <a:r>
              <a:rPr lang="de-DE" u="sng" dirty="0" err="1"/>
              <a:t>Your</a:t>
            </a:r>
            <a:r>
              <a:rPr lang="de-DE" u="sng" dirty="0"/>
              <a:t> </a:t>
            </a:r>
            <a:r>
              <a:rPr lang="de-DE" u="sng" dirty="0" err="1"/>
              <a:t>benefits</a:t>
            </a:r>
            <a:r>
              <a:rPr lang="de-DE" u="sng" dirty="0"/>
              <a:t>:</a:t>
            </a:r>
            <a:endParaRPr lang="en-US" u="sng" dirty="0"/>
          </a:p>
          <a:p>
            <a:r>
              <a:rPr lang="de-DE" dirty="0"/>
              <a:t> 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Access to current and historical measured values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Display with scalable </a:t>
            </a:r>
            <a:r>
              <a:rPr lang="en-US" dirty="0" err="1"/>
              <a:t>timebase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Quick and easy operation with “drag &amp; drop”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Web-based solution without additional software installation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Can be called up on different devices such as PC, Laptop, Tablet and Smartphone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2" y="2390212"/>
            <a:ext cx="3998487" cy="238773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9826" r="7011" b="11295"/>
          <a:stretch/>
        </p:blipFill>
        <p:spPr>
          <a:xfrm>
            <a:off x="7762424" y="468000"/>
            <a:ext cx="972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4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46063" y="564060"/>
            <a:ext cx="7886700" cy="369836"/>
          </a:xfrm>
        </p:spPr>
        <p:txBody>
          <a:bodyPr/>
          <a:lstStyle/>
          <a:p>
            <a:r>
              <a:rPr lang="de-DE" dirty="0"/>
              <a:t>EN 50160 </a:t>
            </a:r>
            <a:r>
              <a:rPr lang="de-DE" dirty="0" err="1"/>
              <a:t>Watchdog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idx="1"/>
          </p:nvPr>
        </p:nvSpPr>
        <p:spPr>
          <a:xfrm>
            <a:off x="247905" y="1296000"/>
            <a:ext cx="8486519" cy="600898"/>
          </a:xfrm>
        </p:spPr>
        <p:txBody>
          <a:bodyPr/>
          <a:lstStyle/>
          <a:p>
            <a:r>
              <a:rPr lang="en-US" dirty="0"/>
              <a:t>Permanent monitoring of the power quality per EN 50160 </a:t>
            </a:r>
          </a:p>
          <a:p>
            <a:r>
              <a:rPr lang="en-US" dirty="0"/>
              <a:t>in energy supply networks.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idx="11"/>
          </p:nvPr>
        </p:nvSpPr>
        <p:spPr>
          <a:xfrm>
            <a:off x="4674539" y="2282413"/>
            <a:ext cx="4059885" cy="3432587"/>
          </a:xfrm>
        </p:spPr>
        <p:txBody>
          <a:bodyPr/>
          <a:lstStyle/>
          <a:p>
            <a:r>
              <a:rPr lang="de-DE" u="sng" dirty="0" err="1"/>
              <a:t>Your</a:t>
            </a:r>
            <a:r>
              <a:rPr lang="de-DE" u="sng" dirty="0"/>
              <a:t> </a:t>
            </a:r>
            <a:r>
              <a:rPr lang="de-DE" u="sng" dirty="0" err="1"/>
              <a:t>benefits</a:t>
            </a:r>
            <a:r>
              <a:rPr lang="de-DE" u="sng" dirty="0"/>
              <a:t>:</a:t>
            </a:r>
            <a:endParaRPr lang="en-US" u="sng" dirty="0"/>
          </a:p>
          <a:p>
            <a:r>
              <a:rPr lang="de-DE" dirty="0"/>
              <a:t> 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Integrated watchdog function for automatic standard interpretation and threshold value monitoring (per EN 50160)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Local data analysis – No need to transmit large volumes of measured data from the measurement device to a host system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Network quality analysis possible even without comprehensive PQ knowledge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Rapid detection of events that do not comply with the quality agreements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Standard-compliant and continuous monitoring and ‘incoming goods’ checks of the energy supply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87" y="2361864"/>
            <a:ext cx="3894541" cy="233370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2" t="11083" r="5017" b="10824"/>
          <a:stretch/>
        </p:blipFill>
        <p:spPr>
          <a:xfrm>
            <a:off x="7800975" y="506911"/>
            <a:ext cx="937500" cy="81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46063" y="564060"/>
            <a:ext cx="7886700" cy="369836"/>
          </a:xfrm>
        </p:spPr>
        <p:txBody>
          <a:bodyPr/>
          <a:lstStyle/>
          <a:p>
            <a:r>
              <a:rPr lang="de-DE" dirty="0"/>
              <a:t>IEC 61000-2-4 </a:t>
            </a:r>
            <a:r>
              <a:rPr lang="de-DE" dirty="0" err="1"/>
              <a:t>Watchdog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idx="1"/>
          </p:nvPr>
        </p:nvSpPr>
        <p:spPr>
          <a:xfrm>
            <a:off x="247905" y="1296000"/>
            <a:ext cx="8486519" cy="828076"/>
          </a:xfrm>
        </p:spPr>
        <p:txBody>
          <a:bodyPr/>
          <a:lstStyle/>
          <a:p>
            <a:r>
              <a:rPr lang="en-US" dirty="0"/>
              <a:t>Permanent monitoring of the power quality per EC 61000-2-4</a:t>
            </a:r>
          </a:p>
          <a:p>
            <a:r>
              <a:rPr lang="en-US" dirty="0"/>
              <a:t>in customers' energy supply networks.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idx="11"/>
          </p:nvPr>
        </p:nvSpPr>
        <p:spPr>
          <a:xfrm>
            <a:off x="4674539" y="2282413"/>
            <a:ext cx="4155136" cy="4242212"/>
          </a:xfrm>
        </p:spPr>
        <p:txBody>
          <a:bodyPr/>
          <a:lstStyle/>
          <a:p>
            <a:r>
              <a:rPr lang="de-DE" u="sng" dirty="0" err="1"/>
              <a:t>Your</a:t>
            </a:r>
            <a:r>
              <a:rPr lang="de-DE" u="sng" dirty="0"/>
              <a:t> </a:t>
            </a:r>
            <a:r>
              <a:rPr lang="de-DE" u="sng" dirty="0" err="1"/>
              <a:t>benefits</a:t>
            </a:r>
            <a:r>
              <a:rPr lang="de-DE" u="sng" dirty="0"/>
              <a:t>:</a:t>
            </a:r>
            <a:endParaRPr lang="en-US" u="sng" dirty="0"/>
          </a:p>
          <a:p>
            <a:r>
              <a:rPr lang="de-DE" dirty="0"/>
              <a:t> 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Integrated watchdog function for automatic standard interpretation and threshold value monitoring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No need to transmit large volumes of measured data from the measurement device to a host system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Network quality analysis without comprehensive PQ knowledge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Rapid detection of events that do not comply with the quality agreements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Standard-compliant and continuous monitoring to protect company's own installed systems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2" y="2367577"/>
            <a:ext cx="3954925" cy="303667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518" y="497385"/>
            <a:ext cx="903313" cy="8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4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46063" y="564060"/>
            <a:ext cx="7886700" cy="369836"/>
          </a:xfrm>
        </p:spPr>
        <p:txBody>
          <a:bodyPr/>
          <a:lstStyle/>
          <a:p>
            <a:r>
              <a:rPr lang="en-US" dirty="0"/>
              <a:t>Push service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idx="1"/>
          </p:nvPr>
        </p:nvSpPr>
        <p:spPr>
          <a:xfrm>
            <a:off x="247905" y="1296000"/>
            <a:ext cx="8486519" cy="828076"/>
          </a:xfrm>
        </p:spPr>
        <p:txBody>
          <a:bodyPr/>
          <a:lstStyle/>
          <a:p>
            <a:r>
              <a:rPr lang="en-US" dirty="0"/>
              <a:t>Automatic transmission of measurement data directly from the measurement device in a Cloud service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idx="11"/>
          </p:nvPr>
        </p:nvSpPr>
        <p:spPr>
          <a:xfrm>
            <a:off x="4674539" y="2282413"/>
            <a:ext cx="4155136" cy="4242212"/>
          </a:xfrm>
        </p:spPr>
        <p:txBody>
          <a:bodyPr/>
          <a:lstStyle/>
          <a:p>
            <a:r>
              <a:rPr lang="de-DE" u="sng" dirty="0" err="1"/>
              <a:t>Your</a:t>
            </a:r>
            <a:r>
              <a:rPr lang="de-DE" u="sng" dirty="0"/>
              <a:t> </a:t>
            </a:r>
            <a:r>
              <a:rPr lang="de-DE" u="sng" dirty="0" err="1"/>
              <a:t>benefits</a:t>
            </a:r>
            <a:r>
              <a:rPr lang="de-DE" u="sng" dirty="0"/>
              <a:t>:</a:t>
            </a:r>
            <a:endParaRPr lang="en-US" u="sng" dirty="0"/>
          </a:p>
          <a:p>
            <a:r>
              <a:rPr lang="de-DE" dirty="0"/>
              <a:t> 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Transmission of measurement data directly from the measurement device to a Cloud or portal solution selected by the customer, without additional hardware or software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Data can be called up online throughout the world via the Cloud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Cost-effective and convenient user solution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Synchronous acquisition of measured values from different locations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Avoidance of data gaps in the event of network connections being lost, through the use of buffer times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Data security through communication via </a:t>
            </a:r>
            <a:r>
              <a:rPr lang="en-US" dirty="0" err="1"/>
              <a:t>standardised</a:t>
            </a:r>
            <a:r>
              <a:rPr lang="en-US" dirty="0"/>
              <a:t> HTTP port (port 80)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0" y="2356960"/>
            <a:ext cx="3909557" cy="262552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05" y="459284"/>
            <a:ext cx="978096" cy="95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7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Design">
  <a:themeElements>
    <a:clrScheme name="Elementar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759</Words>
  <Application>Microsoft Office PowerPoint</Application>
  <PresentationFormat>Bildschirmpräsentation (4:3)</PresentationFormat>
  <Paragraphs>145</Paragraphs>
  <Slides>19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5" baseType="lpstr">
      <vt:lpstr>Arial</vt:lpstr>
      <vt:lpstr>Calibri</vt:lpstr>
      <vt:lpstr>Verdana</vt:lpstr>
      <vt:lpstr>Wingdings</vt:lpstr>
      <vt:lpstr>Wingdings 2</vt:lpstr>
      <vt:lpstr>Office-Design</vt:lpstr>
      <vt:lpstr>PowerPoint-Präsentation</vt:lpstr>
      <vt:lpstr>The new PRO-Series – APPs inclusive</vt:lpstr>
      <vt:lpstr>The new PRO series combines the latest technology  with excellent functions and attractive design</vt:lpstr>
      <vt:lpstr>Data can be processed, visualised and analysed  with the help of the pre-installed Janitza APPs.</vt:lpstr>
      <vt:lpstr>Functional expansion through 4 preinstalled APPs</vt:lpstr>
      <vt:lpstr>Measurement monitor</vt:lpstr>
      <vt:lpstr>EN 50160 Watchdog</vt:lpstr>
      <vt:lpstr>IEC 61000-2-4 Watchdog</vt:lpstr>
      <vt:lpstr>Push service</vt:lpstr>
      <vt:lpstr>UMG 509-PRO &amp; UMG 512-PRO</vt:lpstr>
      <vt:lpstr>UMG 604-PRO &amp; UMG 605-PRO</vt:lpstr>
      <vt:lpstr>Device homepage</vt:lpstr>
      <vt:lpstr>Device homepage</vt:lpstr>
      <vt:lpstr>NEW: GridVis® APP Management</vt:lpstr>
      <vt:lpstr>NEW: GridVis® APP Management</vt:lpstr>
      <vt:lpstr>GridVis® Visualisation Software</vt:lpstr>
      <vt:lpstr>GridVis® Visualisation Software</vt:lpstr>
      <vt:lpstr>PowerPoint-Präsentation</vt:lpstr>
      <vt:lpstr>Imprint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Waldemar Hauke</dc:creator>
  <cp:lastModifiedBy>René Burkhard</cp:lastModifiedBy>
  <cp:revision>349</cp:revision>
  <cp:lastPrinted>2012-01-29T12:10:22Z</cp:lastPrinted>
  <dcterms:created xsi:type="dcterms:W3CDTF">2012-02-02T15:57:33Z</dcterms:created>
  <dcterms:modified xsi:type="dcterms:W3CDTF">2019-07-15T09:35:30Z</dcterms:modified>
</cp:coreProperties>
</file>