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58" r:id="rId19"/>
    <p:sldId id="259" r:id="rId2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" userDrawn="1">
          <p15:clr>
            <a:srgbClr val="A4A3A4"/>
          </p15:clr>
        </p15:guide>
        <p15:guide id="2" pos="476" userDrawn="1">
          <p15:clr>
            <a:srgbClr val="A4A3A4"/>
          </p15:clr>
        </p15:guide>
        <p15:guide id="3" pos="5397" userDrawn="1">
          <p15:clr>
            <a:srgbClr val="A4A3A4"/>
          </p15:clr>
        </p15:guide>
        <p15:guide id="4" pos="68" userDrawn="1">
          <p15:clr>
            <a:srgbClr val="A4A3A4"/>
          </p15:clr>
        </p15:guide>
        <p15:guide id="5" orient="horz" pos="4110" userDrawn="1">
          <p15:clr>
            <a:srgbClr val="A4A3A4"/>
          </p15:clr>
        </p15:guide>
        <p15:guide id="6" pos="396">
          <p15:clr>
            <a:srgbClr val="A4A3A4"/>
          </p15:clr>
        </p15:guide>
        <p15:guide id="7" orient="horz" pos="227">
          <p15:clr>
            <a:srgbClr val="A4A3A4"/>
          </p15:clr>
        </p15:guide>
        <p15:guide id="8" pos="227">
          <p15:clr>
            <a:srgbClr val="A4A3A4"/>
          </p15:clr>
        </p15:guide>
        <p15:guide id="9" orient="horz" pos="870">
          <p15:clr>
            <a:srgbClr val="A4A3A4"/>
          </p15:clr>
        </p15:guide>
        <p15:guide id="10" orient="horz" pos="527">
          <p15:clr>
            <a:srgbClr val="A4A3A4"/>
          </p15:clr>
        </p15:guide>
        <p15:guide id="11" pos="1974">
          <p15:clr>
            <a:srgbClr val="A4A3A4"/>
          </p15:clr>
        </p15:guide>
        <p15:guide id="12" pos="1911">
          <p15:clr>
            <a:srgbClr val="A4A3A4"/>
          </p15:clr>
        </p15:guide>
        <p15:guide id="13" pos="3650">
          <p15:clr>
            <a:srgbClr val="A4A3A4"/>
          </p15:clr>
        </p15:guide>
        <p15:guide id="14" pos="3716">
          <p15:clr>
            <a:srgbClr val="A4A3A4"/>
          </p15:clr>
        </p15:guide>
        <p15:guide id="15" pos="5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29DD1"/>
    <a:srgbClr val="4A66AC"/>
    <a:srgbClr val="7F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584" autoAdjust="0"/>
    <p:restoredTop sz="94650" autoAdjust="0"/>
  </p:normalViewPr>
  <p:slideViewPr>
    <p:cSldViewPr snapToGrid="0" snapToObjects="1">
      <p:cViewPr varScale="1">
        <p:scale>
          <a:sx n="114" d="100"/>
          <a:sy n="114" d="100"/>
        </p:scale>
        <p:origin x="1122" y="84"/>
      </p:cViewPr>
      <p:guideLst>
        <p:guide orient="horz" pos="414"/>
        <p:guide pos="476"/>
        <p:guide pos="5397"/>
        <p:guide pos="68"/>
        <p:guide orient="horz" pos="4110"/>
        <p:guide pos="396"/>
        <p:guide orient="horz" pos="227"/>
        <p:guide pos="227"/>
        <p:guide orient="horz" pos="870"/>
        <p:guide orient="horz" pos="527"/>
        <p:guide pos="1974"/>
        <p:guide pos="1911"/>
        <p:guide pos="3650"/>
        <p:guide pos="3716"/>
        <p:guide pos="5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2" d="100"/>
          <a:sy n="102" d="100"/>
        </p:scale>
        <p:origin x="271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D0767-0781-4977-AED1-033CE9316952}" type="datetimeFigureOut">
              <a:rPr lang="de-DE" smtClean="0"/>
              <a:t>15.07.2019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5500D-9C77-4626-8EB3-2215433864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510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3228-A0FA-405A-A923-C9E7B05419A5}" type="datetimeFigureOut">
              <a:rPr lang="de-DE" smtClean="0"/>
              <a:pPr/>
              <a:t>15.07.2019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75026-6637-46D8-A917-E9BF1E1336C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5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75026-6637-46D8-A917-E9BF1E1336C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22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5" y="2776636"/>
            <a:ext cx="6966551" cy="12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4" y="2517577"/>
            <a:ext cx="8207346" cy="1959173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 userDrawn="1"/>
        </p:nvSpPr>
        <p:spPr>
          <a:xfrm>
            <a:off x="238565" y="1444708"/>
            <a:ext cx="8456939" cy="595009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DE" sz="2400" cap="none" dirty="0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neue Generation</a:t>
            </a:r>
            <a:r>
              <a:rPr lang="de-DE" sz="2400" cap="none" baseline="0" dirty="0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die UMG PRO-Serie</a:t>
            </a:r>
            <a:endParaRPr lang="en-US" sz="2400" cap="none" dirty="0">
              <a:solidFill>
                <a:srgbClr val="4A66A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 userDrawn="1"/>
        </p:nvSpPr>
        <p:spPr>
          <a:xfrm>
            <a:off x="242810" y="2075108"/>
            <a:ext cx="8459788" cy="3734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400" cap="none" dirty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Modernste Technik – funktionelles</a:t>
            </a:r>
            <a:r>
              <a:rPr lang="de-DE" sz="1400" cap="none" baseline="0" dirty="0">
                <a:solidFill>
                  <a:srgbClr val="629DD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Design</a:t>
            </a:r>
            <a:endParaRPr lang="en-US" sz="1400" cap="none" dirty="0">
              <a:solidFill>
                <a:srgbClr val="629DD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04" y="3053326"/>
            <a:ext cx="4195057" cy="4511709"/>
          </a:xfrm>
          <a:prstGeom prst="rect">
            <a:avLst/>
          </a:prstGeom>
        </p:spPr>
      </p:pic>
      <p:sp>
        <p:nvSpPr>
          <p:cNvPr id="12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Headline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47906" y="1296000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600" b="1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Subheadline durch Klicken bearbeiten</a:t>
            </a:r>
          </a:p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240286" y="1836000"/>
            <a:ext cx="7886700" cy="1500187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6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Bullet </a:t>
            </a:r>
            <a:r>
              <a:rPr lang="de-DE" dirty="0" err="1"/>
              <a:t>points</a:t>
            </a:r>
            <a:r>
              <a:rPr lang="de-DE" dirty="0"/>
              <a:t> durch Klicken bearbeiten</a:t>
            </a:r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1" hasCustomPrompt="1"/>
          </p:nvPr>
        </p:nvSpPr>
        <p:spPr>
          <a:xfrm>
            <a:off x="254940" y="4139789"/>
            <a:ext cx="7886700" cy="431314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200" b="0" baseline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Bildunterschrift durch Klicken bearbeiten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2017</a:t>
            </a:r>
          </a:p>
        </p:txBody>
      </p:sp>
      <p:sp>
        <p:nvSpPr>
          <p:cNvPr id="17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26" name="Gerade Verbindung 25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4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4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240540" y="564060"/>
            <a:ext cx="7886700" cy="369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00" b="1">
                <a:solidFill>
                  <a:srgbClr val="4A66AC"/>
                </a:solidFill>
                <a:latin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b="1" dirty="0">
                <a:latin typeface="Arial"/>
                <a:cs typeface="Arial"/>
              </a:rPr>
              <a:t>Impressum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261627" y="1311265"/>
            <a:ext cx="8075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Copyright, responsibility and liability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© All rights reserved. Duplication may be carried out after expressed written permission of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 only. No liability can be assumed for correctness and completeness. In no case, there is a reliability for damage, which can occur using the retrieved information.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hteck 16"/>
          <p:cNvSpPr/>
          <p:nvPr userDrawn="1"/>
        </p:nvSpPr>
        <p:spPr>
          <a:xfrm>
            <a:off x="254593" y="4152367"/>
            <a:ext cx="80750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Janitza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electronics GmbH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Vor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dem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Polstück</a:t>
            </a: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6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D-35633</a:t>
            </a: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000" b="0" baseline="0" dirty="0" err="1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Lahnau</a:t>
            </a:r>
            <a:endParaRPr lang="en-US" sz="1000" b="0" baseline="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Deutschland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baseline="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Tel.: +49 (64 41) 96 42-0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Fax: +49 (64 41) 96 42-30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info@janitza.de 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000" b="0" baseline="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www.janitza.de</a:t>
            </a:r>
          </a:p>
          <a:p>
            <a:pPr marL="0" algn="l" eaLnBrk="1" hangingPunct="1">
              <a:lnSpc>
                <a:spcPct val="100000"/>
              </a:lnSpc>
              <a:spcAft>
                <a:spcPts val="0"/>
              </a:spcAft>
              <a:buNone/>
            </a:pPr>
            <a:endParaRPr lang="en-US" sz="1000" b="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Janitza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electronics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GmbH,</a:t>
            </a:r>
            <a:r>
              <a:rPr lang="de-DE" sz="600" baseline="0" noProof="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</p:txBody>
      </p:sp>
      <p:sp>
        <p:nvSpPr>
          <p:cNvPr id="12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25" name="Gerade Verbindung 2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b="6820"/>
          <a:stretch/>
        </p:blipFill>
        <p:spPr>
          <a:xfrm>
            <a:off x="-293165" y="540000"/>
            <a:ext cx="9262661" cy="5616000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257034" y="6632127"/>
            <a:ext cx="16321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" b="1" noProof="0" dirty="0">
                <a:latin typeface="Verdana" panose="020B0604030504040204" pitchFamily="34" charset="0"/>
                <a:cs typeface="Verdana" panose="020B0604030504040204" pitchFamily="34" charset="0"/>
                <a:sym typeface="Arial" charset="0"/>
              </a:rPr>
              <a:t>© </a:t>
            </a:r>
            <a:r>
              <a:rPr lang="de-DE" sz="600" noProof="0" dirty="0" err="1">
                <a:latin typeface="Verdana" panose="020B0604030504040204" pitchFamily="34" charset="0"/>
                <a:cs typeface="Verdana" panose="020B0604030504040204" pitchFamily="34" charset="0"/>
              </a:rPr>
              <a:t>by</a:t>
            </a:r>
            <a:r>
              <a:rPr lang="de-DE" sz="600" noProof="0" dirty="0">
                <a:latin typeface="Verdana" panose="020B0604030504040204" pitchFamily="34" charset="0"/>
                <a:cs typeface="Verdana" panose="020B0604030504040204" pitchFamily="34" charset="0"/>
              </a:rPr>
              <a:t> Janitza electronics GmbH, 2017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360000" y="360000"/>
            <a:ext cx="2988000" cy="72000"/>
          </a:xfrm>
          <a:prstGeom prst="rect">
            <a:avLst/>
          </a:prstGeom>
          <a:solidFill>
            <a:srgbClr val="4A66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528000" y="360000"/>
            <a:ext cx="2988000" cy="72000"/>
          </a:xfrm>
          <a:prstGeom prst="rect">
            <a:avLst/>
          </a:prstGeom>
          <a:solidFill>
            <a:srgbClr val="629D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32" y="6217590"/>
            <a:ext cx="947272" cy="42680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171" y="112485"/>
            <a:ext cx="1897379" cy="34840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5830539" y="6443619"/>
            <a:ext cx="31310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Smart </a:t>
            </a:r>
            <a:r>
              <a:rPr lang="de-DE" sz="103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  <a:r>
              <a:rPr lang="de-DE" sz="103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Power Quality Solutions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1362075" y="6615819"/>
            <a:ext cx="445893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06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0" y="2995285"/>
            <a:ext cx="9143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 eaLnBrk="1" hangingPunct="1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5000" b="1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www.janitza.de</a:t>
            </a:r>
            <a:endParaRPr lang="en-US" sz="5000" dirty="0">
              <a:solidFill>
                <a:schemeClr val="tx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2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49" r:id="rId2"/>
    <p:sldLayoutId id="2147483705" r:id="rId3"/>
    <p:sldLayoutId id="2147483706" r:id="rId4"/>
    <p:sldLayoutId id="2147483709" r:id="rId5"/>
    <p:sldLayoutId id="214748370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 509-PRO &amp; UMG 512-PRO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Multifunktionale Spannungsqualitätsanalysatoren </a:t>
            </a:r>
            <a:br>
              <a:rPr lang="de-DE" dirty="0"/>
            </a:br>
            <a:r>
              <a:rPr lang="de-DE" dirty="0"/>
              <a:t>mit Differenzstromüberwachung</a:t>
            </a:r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Leistungsfähige Spannungsqualitätsanalysatoren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Klasse A zertifiziert (UMG 512-PRO)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Integrierte Differenzstromüberwachung (RCM-Messung)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Hohe Messgenauigkeit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Einsetzbar in unterschiedlichsten Netzarten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Mehrere Schnittstellen und offene Kommunikationsarchitektur mit zahlreichen </a:t>
            </a:r>
            <a:br>
              <a:rPr lang="de-DE" dirty="0"/>
            </a:br>
            <a:r>
              <a:rPr lang="de-DE" dirty="0"/>
              <a:t>Protokollen (</a:t>
            </a:r>
            <a:r>
              <a:rPr lang="de-DE" dirty="0" err="1"/>
              <a:t>Modbus</a:t>
            </a:r>
            <a:r>
              <a:rPr lang="de-DE" dirty="0"/>
              <a:t>, IP) zur einfachen Einbindung in übergeordnete Systeme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Inklusive Temperaturmesseingang und je zwei digitalen Ein- und Ausgängen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Integrierter 256 MB großer Messdatenspeicher für redundante und </a:t>
            </a:r>
            <a:br>
              <a:rPr lang="de-DE" dirty="0"/>
            </a:br>
            <a:r>
              <a:rPr lang="de-DE" dirty="0"/>
              <a:t>sichere Messdatenaufnahme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Anzeige von aktuellen und historischen Messdaten </a:t>
            </a:r>
            <a:br>
              <a:rPr lang="de-DE" dirty="0"/>
            </a:br>
            <a:r>
              <a:rPr lang="de-DE" dirty="0"/>
              <a:t>über die Geräte-Homepage sowie die Parametrier- und </a:t>
            </a:r>
            <a:br>
              <a:rPr lang="de-DE" dirty="0"/>
            </a:br>
            <a:r>
              <a:rPr lang="de-DE" dirty="0"/>
              <a:t>Auswertungssoftware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-Basic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als webbasierte Visualisierung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Spannungsqualitäts-Monitoring ohne Fachkenntnisse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Grenzwertüberwachung mittels Ampelprinzip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Grafische Programmierung: </a:t>
            </a:r>
            <a:r>
              <a:rPr lang="de-DE" dirty="0" err="1"/>
              <a:t>Jasic</a:t>
            </a:r>
            <a:r>
              <a:rPr lang="de-DE" dirty="0"/>
              <a:t> (SPS-Funktionalität)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79" y="3311289"/>
            <a:ext cx="3777173" cy="47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 604-PRO &amp; UMG 605-PRO</a:t>
            </a:r>
            <a:endParaRPr lang="en-US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de-DE" dirty="0"/>
              <a:t>Netzqualitätsanalysatoren im Hutschienenformat</a:t>
            </a:r>
            <a:endParaRPr lang="en-US" dirty="0"/>
          </a:p>
        </p:txBody>
      </p:sp>
      <p:sp>
        <p:nvSpPr>
          <p:cNvPr id="7" name="Textplatzhalter 4"/>
          <p:cNvSpPr>
            <a:spLocks noGrp="1"/>
          </p:cNvSpPr>
          <p:nvPr>
            <p:ph type="body" idx="11"/>
          </p:nvPr>
        </p:nvSpPr>
        <p:spPr>
          <a:xfrm>
            <a:off x="255588" y="2072863"/>
            <a:ext cx="8850312" cy="42422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Leistungsfähige Netzqualitätsanalysatoren für die Hutschiene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Spannungsqualitätsmessung nach Norm DIN EN 50160 und DIN EN 61000-2-4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Hohe Messgenauigkeit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Einsetzbar in unterschiedlichsten Netzarten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Mehrere Schnittstellen und offene Kommunikationsarchitektur mit zahlreichen Protokollen (</a:t>
            </a:r>
            <a:r>
              <a:rPr lang="de-DE" dirty="0" err="1"/>
              <a:t>Modbus</a:t>
            </a:r>
            <a:r>
              <a:rPr lang="de-DE" dirty="0"/>
              <a:t>, IP) </a:t>
            </a:r>
            <a:br>
              <a:rPr lang="de-DE" dirty="0"/>
            </a:br>
            <a:r>
              <a:rPr lang="de-DE" dirty="0"/>
              <a:t>zur einfachen Einbindung in übergeordnete Systeme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Inklusive Temperaturmesseingang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128 MB großer Messdatenspeicher für redundante und sichere Messdatenaufnahme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Anzeige von aktuellen und historischen Messdaten über die Geräte-Homepage </a:t>
            </a:r>
            <a:br>
              <a:rPr lang="de-DE" dirty="0"/>
            </a:br>
            <a:r>
              <a:rPr lang="de-DE" dirty="0"/>
              <a:t>sowie die Parametrier- und Auswertungssoftware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-Basic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als webbasierte Visualisierung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Spannungsqualitäts-Monitoring ohne Fachkenntnisse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Grenzwertüberwachung mittels Ampelprinzip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Grafische Programmierung: </a:t>
            </a:r>
            <a:r>
              <a:rPr lang="de-DE" dirty="0" err="1"/>
              <a:t>Jasic</a:t>
            </a:r>
            <a:r>
              <a:rPr lang="de-DE" dirty="0"/>
              <a:t> (SPS-Funktionalität)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59" y="3665672"/>
            <a:ext cx="3645629" cy="30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1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Geräte-Homepage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Auswertung jederzeit verfügbar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879715"/>
            <a:ext cx="5434012" cy="344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Geräte-Homepage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Ihr Nutzen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r>
              <a:rPr lang="de-DE" sz="1200" dirty="0"/>
              <a:t>Zugang zur leistungsfähigen Geräte-Homepage über Webbrowser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endParaRPr lang="en-US" sz="1200" dirty="0"/>
          </a:p>
          <a:p>
            <a:r>
              <a:rPr lang="de-DE" sz="1200" dirty="0"/>
              <a:t>Ständige Verfügbarkeit der Messdaten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endParaRPr lang="en-US" sz="1200" dirty="0"/>
          </a:p>
          <a:p>
            <a:r>
              <a:rPr lang="de-DE" sz="1200" dirty="0"/>
              <a:t>Keine Softwareinstallation notwendig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Onlinedaten, historische Daten u.v.m. direkt über die Geräte-Homepage abrufbar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Funktionserweiterung durch APPs möglich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Fernbedienung des Gerätedisplays über die Homepage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Integrierte PQ-</a:t>
            </a:r>
            <a:r>
              <a:rPr lang="de-DE" sz="1200" dirty="0" err="1"/>
              <a:t>Watchdogs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Hyperlinks liefern detailliertere Informationen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Integrierter Messwertmonitor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Übersicht über Ereignisse und Transienten im Netz</a:t>
            </a:r>
            <a:endParaRPr lang="en-US" sz="1200" dirty="0"/>
          </a:p>
          <a:p>
            <a:pPr marL="0" indent="0">
              <a:lnSpc>
                <a:spcPts val="500"/>
              </a:lnSpc>
              <a:buNone/>
            </a:pPr>
            <a:endParaRPr lang="en-US" sz="1200" dirty="0"/>
          </a:p>
          <a:p>
            <a:r>
              <a:rPr lang="de-DE" sz="1200" dirty="0"/>
              <a:t>Komfortable Auswahl des Berechnungsmodus zur Anzeige der Messdaten </a:t>
            </a:r>
            <a:br>
              <a:rPr lang="de-DE" sz="1200" dirty="0"/>
            </a:br>
            <a:r>
              <a:rPr lang="de-DE" sz="1200" dirty="0"/>
              <a:t>nach Norm IEC 61000-2-4 oder EN 50160*</a:t>
            </a:r>
            <a:endParaRPr lang="en-US" sz="1200" dirty="0"/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800" dirty="0"/>
              <a:t>* Gilt für das UMG 605 und UMG 512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230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0" y="1780920"/>
            <a:ext cx="6927852" cy="4001112"/>
          </a:xfrm>
          <a:prstGeom prst="rect">
            <a:avLst/>
          </a:prstGeom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NEU: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APP-Management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Komfortabel und schnell APPs managen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64380" y="1780920"/>
            <a:ext cx="7117012" cy="400111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1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NEU: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APP-Management</a:t>
            </a:r>
            <a:endParaRPr lang="en-US" dirty="0"/>
          </a:p>
        </p:txBody>
      </p:sp>
      <p:sp>
        <p:nvSpPr>
          <p:cNvPr id="6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1218600"/>
          </a:xfrm>
        </p:spPr>
        <p:txBody>
          <a:bodyPr/>
          <a:lstStyle/>
          <a:p>
            <a:r>
              <a:rPr lang="de-DE" dirty="0"/>
              <a:t>Mit dem neuen APP-Management, das Bestandteil des </a:t>
            </a:r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Geräte-Managers ist, haben Anwender die Möglichkeit, Funktionen zu erweitern und zu ergänzen – eine einmalige Flexibilität. </a:t>
            </a:r>
            <a:endParaRPr lang="en-US" dirty="0"/>
          </a:p>
          <a:p>
            <a:r>
              <a:rPr lang="de-DE" dirty="0"/>
              <a:t> </a:t>
            </a:r>
            <a:endParaRPr lang="en-US" dirty="0"/>
          </a:p>
          <a:p>
            <a:r>
              <a:rPr lang="de-DE" dirty="0"/>
              <a:t>Ihr Nutzen</a:t>
            </a:r>
            <a:endParaRPr lang="en-US" dirty="0"/>
          </a:p>
        </p:txBody>
      </p:sp>
      <p:sp>
        <p:nvSpPr>
          <p:cNvPr id="7" name="Textplatzhalter 3"/>
          <p:cNvSpPr>
            <a:spLocks noGrp="1"/>
          </p:cNvSpPr>
          <p:nvPr>
            <p:ph type="body" idx="10"/>
          </p:nvPr>
        </p:nvSpPr>
        <p:spPr>
          <a:xfrm>
            <a:off x="240286" y="3169501"/>
            <a:ext cx="8617964" cy="1954950"/>
          </a:xfrm>
        </p:spPr>
        <p:txBody>
          <a:bodyPr/>
          <a:lstStyle/>
          <a:p>
            <a:r>
              <a:rPr lang="de-DE" sz="1200" dirty="0"/>
              <a:t>Einfache und komfortable Installation und Entfernen von APPs</a:t>
            </a:r>
            <a:endParaRPr lang="en-US" sz="1200" dirty="0"/>
          </a:p>
          <a:p>
            <a:pPr marL="0" indent="0">
              <a:buNone/>
            </a:pPr>
            <a:r>
              <a:rPr lang="de-DE" sz="1200" dirty="0"/>
              <a:t> </a:t>
            </a:r>
            <a:endParaRPr lang="en-US" sz="1200" dirty="0"/>
          </a:p>
          <a:p>
            <a:r>
              <a:rPr lang="de-DE" sz="1200" dirty="0"/>
              <a:t>Vorschau mit Informationen und Bild der jeweiligen APP 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de-DE" sz="1200" dirty="0"/>
              <a:t>Kostenlose APPs stehen in der </a:t>
            </a:r>
            <a:r>
              <a:rPr lang="de-DE" sz="1200" dirty="0" err="1"/>
              <a:t>GridVis</a:t>
            </a:r>
            <a:r>
              <a:rPr lang="de-DE" sz="1200" baseline="30000" dirty="0"/>
              <a:t>®</a:t>
            </a:r>
            <a:r>
              <a:rPr lang="de-DE" sz="1200" dirty="0"/>
              <a:t> zum Download bereit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de-DE" sz="1200" dirty="0"/>
              <a:t>Upload und Installation kunden-spezifischer APPs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87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8"/>
          <a:stretch/>
        </p:blipFill>
        <p:spPr>
          <a:xfrm>
            <a:off x="67437" y="998538"/>
            <a:ext cx="8031228" cy="493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Netzvisualisierungssoftware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GridVis</a:t>
            </a:r>
            <a:r>
              <a:rPr lang="de-DE" baseline="30000" dirty="0"/>
              <a:t>®</a:t>
            </a:r>
            <a:r>
              <a:rPr lang="de-DE" dirty="0"/>
              <a:t> Netzvisualisierungssoftware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6" y="1296000"/>
            <a:ext cx="7886700" cy="431314"/>
          </a:xfrm>
        </p:spPr>
        <p:txBody>
          <a:bodyPr/>
          <a:lstStyle/>
          <a:p>
            <a:r>
              <a:rPr lang="de-DE" dirty="0"/>
              <a:t>Ihr Nutzen</a:t>
            </a:r>
            <a:endParaRPr lang="en-US" dirty="0"/>
          </a:p>
        </p:txBody>
      </p:sp>
      <p:sp>
        <p:nvSpPr>
          <p:cNvPr id="8" name="Textplatzhalter 3"/>
          <p:cNvSpPr>
            <a:spLocks noGrp="1"/>
          </p:cNvSpPr>
          <p:nvPr>
            <p:ph type="body" idx="10"/>
          </p:nvPr>
        </p:nvSpPr>
        <p:spPr>
          <a:xfrm>
            <a:off x="240286" y="1836000"/>
            <a:ext cx="8617964" cy="4688625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de-DE" sz="1200" dirty="0"/>
              <a:t>Konfiguration des Messsystems und der UMG-Messgeräte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Zertifizierte ISO 50001 Energiemanagementsystem-Software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Automatische oder manuelle Messdatenauslesung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Grafische Darstellung von aktuellen und historischen Messdaten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Umfangreiches Alarmmanagement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Benutzerverwaltung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Generische </a:t>
            </a:r>
            <a:r>
              <a:rPr lang="de-DE" sz="1200" dirty="0" err="1"/>
              <a:t>Modbusgeräte</a:t>
            </a:r>
            <a:r>
              <a:rPr lang="de-DE" sz="1200" dirty="0"/>
              <a:t>, virtuelle Zähler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Grafische Benutzeroberfläche (</a:t>
            </a:r>
            <a:r>
              <a:rPr lang="de-DE" sz="1200" dirty="0" err="1"/>
              <a:t>Topologieansicht</a:t>
            </a:r>
            <a:r>
              <a:rPr lang="de-DE" sz="1200" dirty="0"/>
              <a:t>) zur Visualisierung von Echtzeitdaten und Meldungen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Darstellung von Minimum-, Mittel- und </a:t>
            </a:r>
            <a:r>
              <a:rPr lang="de-DE" sz="1200" dirty="0" err="1"/>
              <a:t>Maximumwerten</a:t>
            </a:r>
            <a:r>
              <a:rPr lang="de-DE" sz="1200" dirty="0"/>
              <a:t> in einem Graph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Statistische Auswertungen der Messdaten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Umfangreiche Exportfunktionen (z.B. Excel)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Reports für Energieverbräuche und Spannungsqualität (EN 50160, IEEE 519, EN 61000-2-4) </a:t>
            </a:r>
            <a:br>
              <a:rPr lang="de-DE" sz="1200" dirty="0"/>
            </a:br>
            <a:r>
              <a:rPr lang="de-DE" sz="1200" dirty="0"/>
              <a:t>manuell oder zeitgesteuert mit individuellem Zeitplan</a:t>
            </a:r>
            <a:endParaRPr lang="en-US" sz="1200" dirty="0"/>
          </a:p>
          <a:p>
            <a:pPr>
              <a:lnSpc>
                <a:spcPts val="1800"/>
              </a:lnSpc>
            </a:pPr>
            <a:r>
              <a:rPr lang="de-DE" sz="1200" dirty="0"/>
              <a:t>Speicherung der Daten in einer zentralen Datenbank inkl. Datenbankmanagement </a:t>
            </a:r>
            <a:br>
              <a:rPr lang="de-DE" sz="1200" dirty="0"/>
            </a:br>
            <a:r>
              <a:rPr lang="de-DE" sz="1200" dirty="0"/>
              <a:t>(z.B. MySQL / MS SQL / Derby / </a:t>
            </a:r>
            <a:r>
              <a:rPr lang="de-DE" sz="1200" dirty="0" err="1"/>
              <a:t>Janitza</a:t>
            </a:r>
            <a:r>
              <a:rPr lang="de-DE" sz="1200" dirty="0"/>
              <a:t> DB)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0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5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47E6539-6442-4CD1-A33D-281025F54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415" y="3898126"/>
            <a:ext cx="3337560" cy="20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neue PRO-Serie – APPs inklusive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251979"/>
            <a:ext cx="4539221" cy="4539221"/>
          </a:xfrm>
          <a:prstGeom prst="rect">
            <a:avLst/>
          </a:prstGeom>
        </p:spPr>
      </p:pic>
      <p:sp>
        <p:nvSpPr>
          <p:cNvPr id="9" name="Textplatzhalter 3"/>
          <p:cNvSpPr>
            <a:spLocks noGrp="1"/>
          </p:cNvSpPr>
          <p:nvPr>
            <p:ph type="body" idx="10"/>
          </p:nvPr>
        </p:nvSpPr>
        <p:spPr>
          <a:xfrm>
            <a:off x="3587371" y="1676400"/>
            <a:ext cx="5128004" cy="3667126"/>
          </a:xfrm>
          <a:solidFill>
            <a:schemeClr val="bg1">
              <a:alpha val="70000"/>
            </a:schemeClr>
          </a:solidFill>
        </p:spPr>
        <p:txBody>
          <a:bodyPr anchor="ctr"/>
          <a:lstStyle/>
          <a:p>
            <a:r>
              <a:rPr lang="de-DE" dirty="0"/>
              <a:t>Funktionserweiterung der </a:t>
            </a:r>
            <a:r>
              <a:rPr lang="de-DE" dirty="0" err="1"/>
              <a:t>Janitza</a:t>
            </a:r>
            <a:r>
              <a:rPr lang="de-DE" dirty="0"/>
              <a:t> Messgeräte durch hauseigene APPs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/>
          </a:p>
          <a:p>
            <a:r>
              <a:rPr lang="de-DE" dirty="0"/>
              <a:t>Leichtes Interpretieren und Analysieren </a:t>
            </a:r>
            <a:br>
              <a:rPr lang="de-DE" dirty="0"/>
            </a:br>
            <a:r>
              <a:rPr lang="de-DE" dirty="0"/>
              <a:t>von Messdaten, z.B. durch integriertes </a:t>
            </a:r>
            <a:br>
              <a:rPr lang="de-DE" dirty="0"/>
            </a:br>
            <a:r>
              <a:rPr lang="de-DE" dirty="0"/>
              <a:t>Ampelprinzip für den PQ-Status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/>
          </a:p>
          <a:p>
            <a:r>
              <a:rPr lang="de-DE" dirty="0"/>
              <a:t>Darstellung verfügbarer APPs und deren Funktionen über das APP-Management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/>
          </a:p>
          <a:p>
            <a:r>
              <a:rPr lang="de-DE" dirty="0"/>
              <a:t>Redundanz – 100%ige Sicherheit </a:t>
            </a:r>
            <a:br>
              <a:rPr lang="de-DE" dirty="0"/>
            </a:br>
            <a:r>
              <a:rPr lang="de-DE" dirty="0"/>
              <a:t>der Messdaten im Gerätespeicher</a:t>
            </a:r>
          </a:p>
          <a:p>
            <a:pPr marL="0" indent="0">
              <a:lnSpc>
                <a:spcPts val="500"/>
              </a:lnSpc>
              <a:buNone/>
            </a:pPr>
            <a:endParaRPr lang="de-DE" dirty="0"/>
          </a:p>
          <a:p>
            <a:r>
              <a:rPr lang="de-DE" dirty="0"/>
              <a:t>Wichtigste Informationen auf einen Blick </a:t>
            </a:r>
            <a:br>
              <a:rPr lang="de-DE" dirty="0"/>
            </a:br>
            <a:r>
              <a:rPr lang="de-DE" dirty="0"/>
              <a:t>durch QR-Code</a:t>
            </a:r>
          </a:p>
        </p:txBody>
      </p:sp>
    </p:spTree>
    <p:extLst>
      <p:ext uri="{BB962C8B-B14F-4D97-AF65-F5344CB8AC3E}">
        <p14:creationId xmlns:p14="http://schemas.microsoft.com/office/powerpoint/2010/main" val="2827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17246" b="16735"/>
          <a:stretch/>
        </p:blipFill>
        <p:spPr>
          <a:xfrm>
            <a:off x="-255655" y="130155"/>
            <a:ext cx="9006607" cy="64063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neue PRO-Serie vereint modernste Technik mit herausragenden Funktionen und ansprechendem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5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623" y="439705"/>
            <a:ext cx="10084263" cy="71291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539" y="564060"/>
            <a:ext cx="8570085" cy="369836"/>
          </a:xfrm>
        </p:spPr>
        <p:txBody>
          <a:bodyPr>
            <a:normAutofit fontScale="90000"/>
          </a:bodyPr>
          <a:lstStyle/>
          <a:p>
            <a:r>
              <a:rPr lang="de-DE" dirty="0"/>
              <a:t>Mit Hilfe der 4 vorinstallierten </a:t>
            </a:r>
            <a:r>
              <a:rPr lang="de-DE" dirty="0" err="1"/>
              <a:t>Janitza</a:t>
            </a:r>
            <a:r>
              <a:rPr lang="de-DE" dirty="0"/>
              <a:t>-APPs können Daten </a:t>
            </a:r>
            <a:br>
              <a:rPr lang="de-DE" dirty="0"/>
            </a:br>
            <a:r>
              <a:rPr lang="de-DE" dirty="0"/>
              <a:t>verarbeitet, visualisiert und analysiert werden.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2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Funktionserweiterung durch 4 vorinstallierte APPs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588" y="3048600"/>
            <a:ext cx="7886700" cy="431314"/>
          </a:xfrm>
        </p:spPr>
        <p:txBody>
          <a:bodyPr/>
          <a:lstStyle/>
          <a:p>
            <a:r>
              <a:rPr lang="de-DE" b="0" dirty="0"/>
              <a:t>Alle APPs können mit dem Geräte-Manager (Bestandteil der </a:t>
            </a:r>
            <a:r>
              <a:rPr lang="de-DE" b="0" dirty="0" err="1"/>
              <a:t>GridVis</a:t>
            </a:r>
            <a:r>
              <a:rPr lang="de-DE" baseline="30000" dirty="0"/>
              <a:t>®</a:t>
            </a:r>
            <a:r>
              <a:rPr lang="de-DE" b="0" dirty="0"/>
              <a:t>) und über Ethernet angeschlossene Geräte übertragen werden – auf nur ein Gerät oder simultan auf mehrere.</a:t>
            </a:r>
          </a:p>
          <a:p>
            <a:endParaRPr lang="de-DE" b="0" dirty="0"/>
          </a:p>
          <a:p>
            <a:r>
              <a:rPr lang="de-DE" b="0" dirty="0"/>
              <a:t>Die APPs erweitern z.B. die Analyse- und Visualisierungswerkzeuge, mit denen Spannungsereignisse gemäß IEC 61000-2-4 und auch EN 50160 analysiert und auf der geräteeigenen Homepage wiedergegeben werden können.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0"/>
          </p:nvPr>
        </p:nvSpPr>
        <p:spPr>
          <a:xfrm>
            <a:off x="240286" y="1296000"/>
            <a:ext cx="7886700" cy="1500187"/>
          </a:xfrm>
        </p:spPr>
        <p:txBody>
          <a:bodyPr/>
          <a:lstStyle/>
          <a:p>
            <a:r>
              <a:rPr lang="de-DE" b="1" dirty="0"/>
              <a:t>Messwertmonitor</a:t>
            </a:r>
          </a:p>
          <a:p>
            <a:r>
              <a:rPr lang="de-DE" b="1" dirty="0"/>
              <a:t>EN 50160 </a:t>
            </a:r>
            <a:r>
              <a:rPr lang="de-DE" b="1" dirty="0" err="1"/>
              <a:t>Watchdog</a:t>
            </a:r>
            <a:endParaRPr lang="de-DE" b="1" dirty="0"/>
          </a:p>
          <a:p>
            <a:r>
              <a:rPr lang="de-DE" b="1" dirty="0"/>
              <a:t>IEC 61000-2-4 </a:t>
            </a:r>
            <a:r>
              <a:rPr lang="de-DE" b="1" dirty="0" err="1"/>
              <a:t>Watchdog</a:t>
            </a:r>
            <a:endParaRPr lang="de-DE" b="1" dirty="0"/>
          </a:p>
          <a:p>
            <a:r>
              <a:rPr lang="de-DE" b="1" dirty="0"/>
              <a:t>Push Dienst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07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/>
              <a:t>Messwertmonitor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431314"/>
          </a:xfrm>
        </p:spPr>
        <p:txBody>
          <a:bodyPr/>
          <a:lstStyle/>
          <a:p>
            <a:r>
              <a:rPr lang="de-DE" dirty="0"/>
              <a:t>Konfigurierbare Anzeige von aktuellen und historischen Messwerten mit automatischer Skalierung. Grafisch aufbereitete Darstellungen auf der geräteeigenen Homepage ohne zusätzliche Softwareinstallation.</a:t>
            </a:r>
            <a:endParaRPr lang="en-US" dirty="0"/>
          </a:p>
          <a:p>
            <a:r>
              <a:rPr lang="de-DE" dirty="0"/>
              <a:t> 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310988"/>
            <a:ext cx="4117035" cy="3432587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Zugriff auf aktuelle und historische Messwerte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Darstellung mit skalierbarer Zeitbasis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Schnelle und unkomplizierte Bedienbarkeit </a:t>
            </a:r>
            <a:br>
              <a:rPr lang="de-DE" dirty="0"/>
            </a:br>
            <a:r>
              <a:rPr lang="de-DE" dirty="0"/>
              <a:t>durch „Drag </a:t>
            </a:r>
            <a:r>
              <a:rPr lang="de-DE" dirty="0" err="1"/>
              <a:t>and</a:t>
            </a:r>
            <a:r>
              <a:rPr lang="de-DE" dirty="0"/>
              <a:t> Drop“ 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Webbasierte Lösung ohne zusätzliche Softwareinstallation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Abrufbar auf unterschiedlichen Geräten wie PC, Laptop, Tablet und Smartphone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2368653"/>
            <a:ext cx="3796842" cy="250814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9826" r="7011" b="11295"/>
          <a:stretch/>
        </p:blipFill>
        <p:spPr>
          <a:xfrm>
            <a:off x="7762424" y="468000"/>
            <a:ext cx="972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4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/>
              <a:t>EN 50160 </a:t>
            </a:r>
            <a:r>
              <a:rPr lang="de-DE" dirty="0" err="1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431314"/>
          </a:xfrm>
        </p:spPr>
        <p:txBody>
          <a:bodyPr/>
          <a:lstStyle/>
          <a:p>
            <a:r>
              <a:rPr lang="de-DE" dirty="0"/>
              <a:t>Permanente Überwachung der Spannungsqualität </a:t>
            </a:r>
          </a:p>
          <a:p>
            <a:r>
              <a:rPr lang="de-DE" dirty="0"/>
              <a:t>gemäß EN 50160 in Energieversorgungsnetzen.</a:t>
            </a:r>
            <a:endParaRPr lang="en-US" dirty="0"/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059885" cy="3432587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zur automatischen Norminterpretation und Grenzwertüberwachung (gemäß EN 50160)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Lokale Datenanalyse – keine Übertragung großer Messdatenmengen vom Messgerät zu einem Host-System erforderlich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Netzqualitätsanalyse auch ohne umfangreiche PQ-Kenntnisse möglich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Schnelles Erkennen von Ereignissen, die nicht </a:t>
            </a:r>
            <a:br>
              <a:rPr lang="de-DE" dirty="0"/>
            </a:br>
            <a:r>
              <a:rPr lang="de-DE" dirty="0"/>
              <a:t>den Qualitätsvereinbarungen genügen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Normkonforme und kontinuierliche Überwachung und Wareneingangskontrolle der Energieversorgung  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3" y="2361864"/>
            <a:ext cx="3908010" cy="23337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1083" r="5017" b="10824"/>
          <a:stretch/>
        </p:blipFill>
        <p:spPr>
          <a:xfrm>
            <a:off x="7800975" y="506911"/>
            <a:ext cx="937500" cy="8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/>
              <a:t>IEC 61000-2-4 </a:t>
            </a:r>
            <a:r>
              <a:rPr lang="de-DE" dirty="0" err="1"/>
              <a:t>Watchdog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de-DE" dirty="0"/>
              <a:t>Permanente Überwachung der Spannungsqualität </a:t>
            </a:r>
          </a:p>
          <a:p>
            <a:r>
              <a:rPr lang="de-DE" dirty="0"/>
              <a:t>gemäß IEC 61000-2-4 in kundenseitigen Versorgungsnetzen</a:t>
            </a:r>
            <a:endParaRPr lang="en-US" dirty="0"/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Integrierte </a:t>
            </a:r>
            <a:r>
              <a:rPr lang="de-DE" dirty="0" err="1"/>
              <a:t>Watchdog</a:t>
            </a:r>
            <a:r>
              <a:rPr lang="de-DE" dirty="0"/>
              <a:t>-Funktion zur automatischen Norminterpretation sowie Grenzwertüberwachung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Keine Übertragung großer Messdatenmengen vom Messgerät zu einem Host-System erforderlich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Netzqualitätsanalyse ohne umfangreiche </a:t>
            </a:r>
            <a:br>
              <a:rPr lang="de-DE" dirty="0"/>
            </a:br>
            <a:r>
              <a:rPr lang="de-DE" dirty="0"/>
              <a:t>PQ-Kenntnisse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Schnelles Erkennen von Ereignissen, die nicht den Qualitätsvereinbarungen genügen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Normkonforme und kontinuier­liche Überwachung zum Schutz der eigenen installierten Anlagen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2" y="2367277"/>
            <a:ext cx="3954925" cy="30372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18" y="497385"/>
            <a:ext cx="903313" cy="8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46063" y="564060"/>
            <a:ext cx="7886700" cy="369836"/>
          </a:xfrm>
        </p:spPr>
        <p:txBody>
          <a:bodyPr/>
          <a:lstStyle/>
          <a:p>
            <a:r>
              <a:rPr lang="de-DE" dirty="0"/>
              <a:t>Push Dienst</a:t>
            </a:r>
            <a:endParaRPr lang="en-US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247905" y="1296000"/>
            <a:ext cx="8486519" cy="828076"/>
          </a:xfrm>
        </p:spPr>
        <p:txBody>
          <a:bodyPr/>
          <a:lstStyle/>
          <a:p>
            <a:r>
              <a:rPr lang="de-DE" dirty="0"/>
              <a:t>Automatischer Datenversand von Messdaten </a:t>
            </a:r>
          </a:p>
          <a:p>
            <a:r>
              <a:rPr lang="de-DE" dirty="0"/>
              <a:t>direkt vom Messgerät in einen Cloud-Dienst</a:t>
            </a:r>
            <a:endParaRPr lang="en-US" dirty="0"/>
          </a:p>
        </p:txBody>
      </p:sp>
      <p:sp>
        <p:nvSpPr>
          <p:cNvPr id="8" name="Textplatzhalter 4"/>
          <p:cNvSpPr>
            <a:spLocks noGrp="1"/>
          </p:cNvSpPr>
          <p:nvPr>
            <p:ph type="body" idx="11"/>
          </p:nvPr>
        </p:nvSpPr>
        <p:spPr>
          <a:xfrm>
            <a:off x="4674539" y="2282413"/>
            <a:ext cx="4155136" cy="4242212"/>
          </a:xfrm>
        </p:spPr>
        <p:txBody>
          <a:bodyPr/>
          <a:lstStyle/>
          <a:p>
            <a:r>
              <a:rPr lang="de-DE" u="sng" dirty="0"/>
              <a:t>Ihr Nutzen:</a:t>
            </a:r>
            <a:endParaRPr lang="en-US" u="sng" dirty="0"/>
          </a:p>
          <a:p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Senden von Messdaten direkt vom Messgerät an eine vom Kunden wählbare Cloud- oder Portal-Lösung ohne zusätzliche Hard- oder Software</a:t>
            </a:r>
            <a:endParaRPr lang="en-US" dirty="0"/>
          </a:p>
          <a:p>
            <a:pPr>
              <a:lnSpc>
                <a:spcPts val="500"/>
              </a:lnSpc>
            </a:pPr>
            <a:r>
              <a:rPr lang="de-DE" dirty="0"/>
              <a:t> </a:t>
            </a: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Daten weltweit über die Cloud online abrufbar 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Kostengünstige und bequeme Anwendungslösung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Synchrones Erfassen von Messwerten verschiedener Standorte </a:t>
            </a:r>
            <a:endParaRPr lang="en-US" dirty="0"/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Vermeidung von Datenlücken bei Ausfällen </a:t>
            </a:r>
            <a:br>
              <a:rPr lang="de-DE" dirty="0"/>
            </a:br>
            <a:r>
              <a:rPr lang="de-DE" dirty="0"/>
              <a:t>der Netzverbindung durch Einstellung von Pufferzeiten</a:t>
            </a:r>
          </a:p>
          <a:p>
            <a:pPr>
              <a:lnSpc>
                <a:spcPts val="500"/>
              </a:lnSpc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dirty="0"/>
              <a:t>Datensicherheit durch Kommunikation über standardisierten HTTP-Port (Port 80)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" y="2356960"/>
            <a:ext cx="3923313" cy="262552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05" y="459284"/>
            <a:ext cx="978096" cy="9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Design">
  <a:themeElements>
    <a:clrScheme name="Elementar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Bildschirmpräsentation (4:3)</PresentationFormat>
  <Paragraphs>164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Verdana</vt:lpstr>
      <vt:lpstr>Wingdings</vt:lpstr>
      <vt:lpstr>Wingdings 2</vt:lpstr>
      <vt:lpstr>Office-Design</vt:lpstr>
      <vt:lpstr>PowerPoint-Präsentation</vt:lpstr>
      <vt:lpstr>Die neue PRO-Serie – APPs inklusive</vt:lpstr>
      <vt:lpstr>Die neue PRO-Serie vereint modernste Technik mit herausragenden Funktionen und ansprechendem Design</vt:lpstr>
      <vt:lpstr>Mit Hilfe der 4 vorinstallierten Janitza-APPs können Daten  verarbeitet, visualisiert und analysiert werden.</vt:lpstr>
      <vt:lpstr>Funktionserweiterung durch 4 vorinstallierte APPs</vt:lpstr>
      <vt:lpstr>Messwertmonitor</vt:lpstr>
      <vt:lpstr>EN 50160 Watchdog</vt:lpstr>
      <vt:lpstr>IEC 61000-2-4 Watchdog</vt:lpstr>
      <vt:lpstr>Push Dienst</vt:lpstr>
      <vt:lpstr>UMG 509-PRO &amp; UMG 512-PRO</vt:lpstr>
      <vt:lpstr>UMG 604-PRO &amp; UMG 605-PRO</vt:lpstr>
      <vt:lpstr>Geräte-Homepage</vt:lpstr>
      <vt:lpstr>Geräte-Homepage</vt:lpstr>
      <vt:lpstr>NEU: GridVis® APP-Management</vt:lpstr>
      <vt:lpstr>NEU: GridVis® APP-Management</vt:lpstr>
      <vt:lpstr>GridVis® Netzvisualisierungssoftware</vt:lpstr>
      <vt:lpstr>GridVis® Netzvisualisierungssoftware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Waldemar Hauke</dc:creator>
  <cp:lastModifiedBy>René Burkhard</cp:lastModifiedBy>
  <cp:revision>338</cp:revision>
  <cp:lastPrinted>2012-01-29T12:10:22Z</cp:lastPrinted>
  <dcterms:created xsi:type="dcterms:W3CDTF">2012-02-02T15:57:33Z</dcterms:created>
  <dcterms:modified xsi:type="dcterms:W3CDTF">2019-07-15T09:34:16Z</dcterms:modified>
</cp:coreProperties>
</file>